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83" r:id="rId3"/>
    <p:sldId id="264" r:id="rId4"/>
    <p:sldId id="262" r:id="rId5"/>
    <p:sldId id="272" r:id="rId6"/>
    <p:sldId id="265" r:id="rId7"/>
    <p:sldId id="257" r:id="rId8"/>
    <p:sldId id="258" r:id="rId9"/>
    <p:sldId id="274" r:id="rId10"/>
    <p:sldId id="279" r:id="rId11"/>
    <p:sldId id="277" r:id="rId12"/>
    <p:sldId id="282" r:id="rId13"/>
    <p:sldId id="280" r:id="rId14"/>
    <p:sldId id="268" r:id="rId15"/>
    <p:sldId id="284" r:id="rId16"/>
    <p:sldId id="285" r:id="rId17"/>
    <p:sldId id="286" r:id="rId18"/>
    <p:sldId id="281"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19B8"/>
    <a:srgbClr val="34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84" autoAdjust="0"/>
  </p:normalViewPr>
  <p:slideViewPr>
    <p:cSldViewPr>
      <p:cViewPr varScale="1">
        <p:scale>
          <a:sx n="52" d="100"/>
          <a:sy n="52" d="100"/>
        </p:scale>
        <p:origin x="-7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0B01F-2062-4BB1-9A6C-FE55AC5E7A76}" type="datetimeFigureOut">
              <a:rPr lang="en-US" smtClean="0"/>
              <a:t>01/07/2013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2AD51-AB6B-4A19-AA5B-E99B6CCB9C14}" type="slidenum">
              <a:rPr lang="en-US" smtClean="0"/>
              <a:t>‹#›</a:t>
            </a:fld>
            <a:endParaRPr lang="en-US"/>
          </a:p>
        </p:txBody>
      </p:sp>
    </p:spTree>
    <p:extLst>
      <p:ext uri="{BB962C8B-B14F-4D97-AF65-F5344CB8AC3E}">
        <p14:creationId xmlns:p14="http://schemas.microsoft.com/office/powerpoint/2010/main" val="351140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OAO, Oceanographic Autonomous Observations, is a group of scientists and scientific engineers that is based at the marine observatory in </a:t>
            </a:r>
            <a:r>
              <a:rPr lang="en-US" sz="1200" kern="1200" dirty="0" err="1" smtClean="0">
                <a:solidFill>
                  <a:schemeClr val="tx1"/>
                </a:solidFill>
                <a:latin typeface="+mn-lt"/>
                <a:ea typeface="+mn-ea"/>
                <a:cs typeface="+mn-cs"/>
              </a:rPr>
              <a:t>Villefranche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mer</a:t>
            </a:r>
            <a:r>
              <a:rPr lang="en-US" sz="1200" kern="1200" dirty="0" smtClean="0">
                <a:solidFill>
                  <a:schemeClr val="tx1"/>
                </a:solidFill>
                <a:latin typeface="+mn-lt"/>
                <a:ea typeface="+mn-ea"/>
                <a:cs typeface="+mn-cs"/>
              </a:rPr>
              <a:t>, France. Focusing on biogeochemical issues and with respect to the group’s recent evolutions, OAO developed a web interface in form of an interactive map. This map allows to display the actual locations of the instruments operated by OAO and close cooperators. Moreover, with few clicks, it allows to access and view the data collected in near real-time. Features, such as the different background maps and the weather forecast, help to better manage the profiling floats and gliders equipped with specific sensor configurations as well as to interpret the acquired data.</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the moment, this map is primarily used for scientific purposes. However, step by step, it will also be used as a tool to outreach. Modified in some aspects, e.g. the way to display the data in the graphs, and with some information added (e.g. graphics, pictures) the map shall meet the specific needs of a larger public and in particular of school environments. The work on a prototype of this outreaching map is underway and is conducted within the context of a one-year project together with a team of teachers of various disciplines.</a:t>
            </a:r>
            <a:endParaRPr lang="fr-FR" dirty="0"/>
          </a:p>
        </p:txBody>
      </p:sp>
      <p:sp>
        <p:nvSpPr>
          <p:cNvPr id="4" name="Espace réservé du numéro de diapositive 3"/>
          <p:cNvSpPr>
            <a:spLocks noGrp="1"/>
          </p:cNvSpPr>
          <p:nvPr>
            <p:ph type="sldNum" sz="quarter" idx="10"/>
          </p:nvPr>
        </p:nvSpPr>
        <p:spPr/>
        <p:txBody>
          <a:bodyPr/>
          <a:lstStyle/>
          <a:p>
            <a:fld id="{0C797713-F0EC-D24F-A0BD-DF36B8179636}" type="slidenum">
              <a:rPr lang="fr-FR" smtClean="0"/>
              <a:pPr/>
              <a:t>7</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Nice</a:t>
            </a:r>
            <a:r>
              <a:rPr lang="en-US" baseline="0" dirty="0" smtClean="0"/>
              <a:t> to work this in somewhere – LOBO used in teacher training workshops.</a:t>
            </a:r>
            <a:endParaRPr lang="en-US" dirty="0"/>
          </a:p>
        </p:txBody>
      </p:sp>
      <p:sp>
        <p:nvSpPr>
          <p:cNvPr id="4" name="Slide Number Placeholder 3"/>
          <p:cNvSpPr>
            <a:spLocks noGrp="1"/>
          </p:cNvSpPr>
          <p:nvPr>
            <p:ph type="sldNum" sz="quarter" idx="10"/>
          </p:nvPr>
        </p:nvSpPr>
        <p:spPr/>
        <p:txBody>
          <a:bodyPr/>
          <a:lstStyle/>
          <a:p>
            <a:fld id="{59C2AD51-AB6B-4A19-AA5B-E99B6CCB9C14}" type="slidenum">
              <a:rPr lang="en-US" smtClean="0"/>
              <a:t>19</a:t>
            </a:fld>
            <a:endParaRPr lang="en-US"/>
          </a:p>
        </p:txBody>
      </p:sp>
    </p:spTree>
    <p:extLst>
      <p:ext uri="{BB962C8B-B14F-4D97-AF65-F5344CB8AC3E}">
        <p14:creationId xmlns:p14="http://schemas.microsoft.com/office/powerpoint/2010/main" val="271255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part of this “school project”, it is envisaged to integrate the concept “adopt a float” – in the classroom but with an online access - via an internet portal and the interactive map - to 1) pedagogic material (mainly for the teachers and scientific facilitators) and 2) a participatory entry mainly reserved for pupils/school classes. The idea is to allow them to follow “their” profiling float on its scientific journey and so to facilitate a comprehension of certain oceanic issues and fundamentals. Testing of this concept in a pilot class should be possible by the end of the year.</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0C797713-F0EC-D24F-A0BD-DF36B8179636}" type="slidenum">
              <a:rPr lang="fr-FR" smtClean="0"/>
              <a:pPr/>
              <a:t>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r>
              <a:rPr lang="en-US" baseline="0" dirty="0" smtClean="0"/>
              <a:t> Jane Perry’s class has adopted float 7564</a:t>
            </a:r>
            <a:endParaRPr lang="en-US" dirty="0"/>
          </a:p>
        </p:txBody>
      </p:sp>
      <p:sp>
        <p:nvSpPr>
          <p:cNvPr id="4" name="Slide Number Placeholder 3"/>
          <p:cNvSpPr>
            <a:spLocks noGrp="1"/>
          </p:cNvSpPr>
          <p:nvPr>
            <p:ph type="sldNum" sz="quarter" idx="10"/>
          </p:nvPr>
        </p:nvSpPr>
        <p:spPr/>
        <p:txBody>
          <a:bodyPr/>
          <a:lstStyle/>
          <a:p>
            <a:fld id="{59C2AD51-AB6B-4A19-AA5B-E99B6CCB9C14}" type="slidenum">
              <a:rPr lang="en-US" smtClean="0"/>
              <a:t>9</a:t>
            </a:fld>
            <a:endParaRPr lang="en-US"/>
          </a:p>
        </p:txBody>
      </p:sp>
    </p:spTree>
    <p:extLst>
      <p:ext uri="{BB962C8B-B14F-4D97-AF65-F5344CB8AC3E}">
        <p14:creationId xmlns:p14="http://schemas.microsoft.com/office/powerpoint/2010/main" val="117216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2AD51-AB6B-4A19-AA5B-E99B6CCB9C14}" type="slidenum">
              <a:rPr lang="en-US" smtClean="0"/>
              <a:t>13</a:t>
            </a:fld>
            <a:endParaRPr lang="en-US"/>
          </a:p>
        </p:txBody>
      </p:sp>
    </p:spTree>
    <p:extLst>
      <p:ext uri="{BB962C8B-B14F-4D97-AF65-F5344CB8AC3E}">
        <p14:creationId xmlns:p14="http://schemas.microsoft.com/office/powerpoint/2010/main" val="2130188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would just reinforce point</a:t>
            </a:r>
            <a:r>
              <a:rPr lang="en-US" baseline="0" dirty="0" smtClean="0"/>
              <a:t> of previous slides – data is readily accessible with a few clicks and students can follow change in the ocean.   </a:t>
            </a:r>
            <a:r>
              <a:rPr lang="en-US" baseline="0" dirty="0" err="1" smtClean="0"/>
              <a:t>FloatViz</a:t>
            </a:r>
            <a:r>
              <a:rPr lang="en-US" baseline="0" dirty="0" smtClean="0"/>
              <a:t> view of 7564</a:t>
            </a:r>
            <a:endParaRPr lang="en-US" dirty="0"/>
          </a:p>
        </p:txBody>
      </p:sp>
      <p:sp>
        <p:nvSpPr>
          <p:cNvPr id="4" name="Slide Number Placeholder 3"/>
          <p:cNvSpPr>
            <a:spLocks noGrp="1"/>
          </p:cNvSpPr>
          <p:nvPr>
            <p:ph type="sldNum" sz="quarter" idx="10"/>
          </p:nvPr>
        </p:nvSpPr>
        <p:spPr/>
        <p:txBody>
          <a:bodyPr/>
          <a:lstStyle/>
          <a:p>
            <a:fld id="{59C2AD51-AB6B-4A19-AA5B-E99B6CCB9C14}" type="slidenum">
              <a:rPr lang="en-US" smtClean="0"/>
              <a:t>14</a:t>
            </a:fld>
            <a:endParaRPr lang="en-US"/>
          </a:p>
        </p:txBody>
      </p:sp>
    </p:spTree>
    <p:extLst>
      <p:ext uri="{BB962C8B-B14F-4D97-AF65-F5344CB8AC3E}">
        <p14:creationId xmlns:p14="http://schemas.microsoft.com/office/powerpoint/2010/main" val="334146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would just reinforce point</a:t>
            </a:r>
            <a:r>
              <a:rPr lang="en-US" baseline="0" dirty="0" smtClean="0"/>
              <a:t> of previous slides – data is readily accessible with a few clicks and students can follow change in the ocean.   </a:t>
            </a:r>
            <a:r>
              <a:rPr lang="en-US" baseline="0" dirty="0" err="1" smtClean="0"/>
              <a:t>FloatViz</a:t>
            </a:r>
            <a:r>
              <a:rPr lang="en-US" baseline="0" dirty="0" smtClean="0"/>
              <a:t> view of 7564</a:t>
            </a:r>
            <a:endParaRPr lang="en-US" dirty="0"/>
          </a:p>
        </p:txBody>
      </p:sp>
      <p:sp>
        <p:nvSpPr>
          <p:cNvPr id="4" name="Slide Number Placeholder 3"/>
          <p:cNvSpPr>
            <a:spLocks noGrp="1"/>
          </p:cNvSpPr>
          <p:nvPr>
            <p:ph type="sldNum" sz="quarter" idx="10"/>
          </p:nvPr>
        </p:nvSpPr>
        <p:spPr/>
        <p:txBody>
          <a:bodyPr/>
          <a:lstStyle/>
          <a:p>
            <a:fld id="{59C2AD51-AB6B-4A19-AA5B-E99B6CCB9C14}" type="slidenum">
              <a:rPr lang="en-US" smtClean="0"/>
              <a:t>15</a:t>
            </a:fld>
            <a:endParaRPr lang="en-US"/>
          </a:p>
        </p:txBody>
      </p:sp>
    </p:spTree>
    <p:extLst>
      <p:ext uri="{BB962C8B-B14F-4D97-AF65-F5344CB8AC3E}">
        <p14:creationId xmlns:p14="http://schemas.microsoft.com/office/powerpoint/2010/main" val="334146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would just reinforce point</a:t>
            </a:r>
            <a:r>
              <a:rPr lang="en-US" baseline="0" dirty="0" smtClean="0"/>
              <a:t> of previous slides – data is readily accessible with a few clicks and students can follow change in the ocean.   </a:t>
            </a:r>
            <a:r>
              <a:rPr lang="en-US" baseline="0" dirty="0" err="1" smtClean="0"/>
              <a:t>FloatViz</a:t>
            </a:r>
            <a:r>
              <a:rPr lang="en-US" baseline="0" dirty="0" smtClean="0"/>
              <a:t> view of 7564</a:t>
            </a:r>
            <a:endParaRPr lang="en-US" dirty="0"/>
          </a:p>
        </p:txBody>
      </p:sp>
      <p:sp>
        <p:nvSpPr>
          <p:cNvPr id="4" name="Slide Number Placeholder 3"/>
          <p:cNvSpPr>
            <a:spLocks noGrp="1"/>
          </p:cNvSpPr>
          <p:nvPr>
            <p:ph type="sldNum" sz="quarter" idx="10"/>
          </p:nvPr>
        </p:nvSpPr>
        <p:spPr/>
        <p:txBody>
          <a:bodyPr/>
          <a:lstStyle/>
          <a:p>
            <a:fld id="{59C2AD51-AB6B-4A19-AA5B-E99B6CCB9C14}" type="slidenum">
              <a:rPr lang="en-US" smtClean="0"/>
              <a:t>16</a:t>
            </a:fld>
            <a:endParaRPr lang="en-US"/>
          </a:p>
        </p:txBody>
      </p:sp>
    </p:spTree>
    <p:extLst>
      <p:ext uri="{BB962C8B-B14F-4D97-AF65-F5344CB8AC3E}">
        <p14:creationId xmlns:p14="http://schemas.microsoft.com/office/powerpoint/2010/main" val="334146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would just reinforce point</a:t>
            </a:r>
            <a:r>
              <a:rPr lang="en-US" baseline="0" dirty="0" smtClean="0"/>
              <a:t> of previous slides – data is readily accessible with a few clicks and students can follow change in the ocean.   </a:t>
            </a:r>
            <a:r>
              <a:rPr lang="en-US" baseline="0" dirty="0" err="1" smtClean="0"/>
              <a:t>FloatViz</a:t>
            </a:r>
            <a:r>
              <a:rPr lang="en-US" baseline="0" dirty="0" smtClean="0"/>
              <a:t> view of 7564</a:t>
            </a:r>
            <a:endParaRPr lang="en-US" dirty="0"/>
          </a:p>
        </p:txBody>
      </p:sp>
      <p:sp>
        <p:nvSpPr>
          <p:cNvPr id="4" name="Slide Number Placeholder 3"/>
          <p:cNvSpPr>
            <a:spLocks noGrp="1"/>
          </p:cNvSpPr>
          <p:nvPr>
            <p:ph type="sldNum" sz="quarter" idx="10"/>
          </p:nvPr>
        </p:nvSpPr>
        <p:spPr/>
        <p:txBody>
          <a:bodyPr/>
          <a:lstStyle/>
          <a:p>
            <a:fld id="{59C2AD51-AB6B-4A19-AA5B-E99B6CCB9C14}" type="slidenum">
              <a:rPr lang="en-US" smtClean="0"/>
              <a:t>17</a:t>
            </a:fld>
            <a:endParaRPr lang="en-US"/>
          </a:p>
        </p:txBody>
      </p:sp>
    </p:spTree>
    <p:extLst>
      <p:ext uri="{BB962C8B-B14F-4D97-AF65-F5344CB8AC3E}">
        <p14:creationId xmlns:p14="http://schemas.microsoft.com/office/powerpoint/2010/main" val="334146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Ending slide</a:t>
            </a:r>
            <a:endParaRPr lang="en-US" dirty="0"/>
          </a:p>
        </p:txBody>
      </p:sp>
      <p:sp>
        <p:nvSpPr>
          <p:cNvPr id="4" name="Slide Number Placeholder 3"/>
          <p:cNvSpPr>
            <a:spLocks noGrp="1"/>
          </p:cNvSpPr>
          <p:nvPr>
            <p:ph type="sldNum" sz="quarter" idx="10"/>
          </p:nvPr>
        </p:nvSpPr>
        <p:spPr/>
        <p:txBody>
          <a:bodyPr/>
          <a:lstStyle/>
          <a:p>
            <a:fld id="{59C2AD51-AB6B-4A19-AA5B-E99B6CCB9C14}" type="slidenum">
              <a:rPr lang="en-US" smtClean="0"/>
              <a:t>18</a:t>
            </a:fld>
            <a:endParaRPr lang="en-US"/>
          </a:p>
        </p:txBody>
      </p:sp>
    </p:spTree>
    <p:extLst>
      <p:ext uri="{BB962C8B-B14F-4D97-AF65-F5344CB8AC3E}">
        <p14:creationId xmlns:p14="http://schemas.microsoft.com/office/powerpoint/2010/main" val="333963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2FDBC-F256-4445-A480-94E45AC96077}" type="datetimeFigureOut">
              <a:rPr lang="en-US" smtClean="0"/>
              <a:t>01/07/2013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207801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2FDBC-F256-4445-A480-94E45AC96077}" type="datetimeFigureOut">
              <a:rPr lang="en-US" smtClean="0"/>
              <a:t>01/07/2013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398381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2FDBC-F256-4445-A480-94E45AC96077}" type="datetimeFigureOut">
              <a:rPr lang="en-US" smtClean="0"/>
              <a:t>01/07/2013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400236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2FDBC-F256-4445-A480-94E45AC96077}" type="datetimeFigureOut">
              <a:rPr lang="en-US" smtClean="0"/>
              <a:t>01/07/2013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160225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2FDBC-F256-4445-A480-94E45AC96077}" type="datetimeFigureOut">
              <a:rPr lang="en-US" smtClean="0"/>
              <a:t>01/07/2013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202900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2FDBC-F256-4445-A480-94E45AC96077}" type="datetimeFigureOut">
              <a:rPr lang="en-US" smtClean="0"/>
              <a:t>01/07/2013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155445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2FDBC-F256-4445-A480-94E45AC96077}" type="datetimeFigureOut">
              <a:rPr lang="en-US" smtClean="0"/>
              <a:t>01/07/2013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412832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2FDBC-F256-4445-A480-94E45AC96077}" type="datetimeFigureOut">
              <a:rPr lang="en-US" smtClean="0"/>
              <a:t>01/07/2013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5232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2FDBC-F256-4445-A480-94E45AC96077}" type="datetimeFigureOut">
              <a:rPr lang="en-US" smtClean="0"/>
              <a:t>01/07/2013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334026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2FDBC-F256-4445-A480-94E45AC96077}" type="datetimeFigureOut">
              <a:rPr lang="en-US" smtClean="0"/>
              <a:t>01/07/2013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348900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2FDBC-F256-4445-A480-94E45AC96077}" type="datetimeFigureOut">
              <a:rPr lang="en-US" smtClean="0"/>
              <a:t>01/07/2013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DABEB-C6B8-4BE1-9951-36AE77B6C8C5}" type="slidenum">
              <a:rPr lang="en-US" smtClean="0"/>
              <a:t>‹#›</a:t>
            </a:fld>
            <a:endParaRPr lang="en-US"/>
          </a:p>
        </p:txBody>
      </p:sp>
    </p:spTree>
    <p:extLst>
      <p:ext uri="{BB962C8B-B14F-4D97-AF65-F5344CB8AC3E}">
        <p14:creationId xmlns:p14="http://schemas.microsoft.com/office/powerpoint/2010/main" val="102459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2FDBC-F256-4445-A480-94E45AC96077}" type="datetimeFigureOut">
              <a:rPr lang="en-US" smtClean="0"/>
              <a:t>01/07/2013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DABEB-C6B8-4BE1-9951-36AE77B6C8C5}" type="slidenum">
              <a:rPr lang="en-US" smtClean="0"/>
              <a:t>‹#›</a:t>
            </a:fld>
            <a:endParaRPr lang="en-US"/>
          </a:p>
        </p:txBody>
      </p:sp>
    </p:spTree>
    <p:extLst>
      <p:ext uri="{BB962C8B-B14F-4D97-AF65-F5344CB8AC3E}">
        <p14:creationId xmlns:p14="http://schemas.microsoft.com/office/powerpoint/2010/main" val="76043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mbari.org/chemsensor/floatviz.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686800" cy="4431983"/>
          </a:xfrm>
          <a:prstGeom prst="rect">
            <a:avLst/>
          </a:prstGeom>
          <a:noFill/>
        </p:spPr>
        <p:txBody>
          <a:bodyPr wrap="square" rtlCol="0">
            <a:spAutoFit/>
          </a:bodyPr>
          <a:lstStyle/>
          <a:p>
            <a:pPr algn="ctr"/>
            <a:r>
              <a:rPr lang="en-US" sz="3200" dirty="0" smtClean="0"/>
              <a:t>UNDERSTANDING OCEAN CHEMISTRY AND BIOLOGY USING REAL-TIME DATA FROM PROFILING FLOATS</a:t>
            </a:r>
          </a:p>
          <a:p>
            <a:pPr algn="ctr"/>
            <a:endParaRPr lang="en-US" dirty="0"/>
          </a:p>
          <a:p>
            <a:pPr algn="ctr"/>
            <a:r>
              <a:rPr lang="en-US" sz="2800" dirty="0" smtClean="0"/>
              <a:t>Kenneth Johnson, George Matsumoto</a:t>
            </a:r>
          </a:p>
          <a:p>
            <a:pPr algn="ctr"/>
            <a:r>
              <a:rPr lang="en-US" sz="2800" dirty="0" smtClean="0"/>
              <a:t>Monterey Bay Aquarium Research Institute</a:t>
            </a:r>
          </a:p>
          <a:p>
            <a:pPr algn="ctr"/>
            <a:r>
              <a:rPr lang="en-US" sz="2800" dirty="0" smtClean="0"/>
              <a:t>Carolyn Scheurle, Herve Claustre</a:t>
            </a:r>
          </a:p>
          <a:p>
            <a:pPr algn="ctr"/>
            <a:r>
              <a:rPr lang="en-US" sz="2800" dirty="0" err="1" smtClean="0"/>
              <a:t>Laboratoire</a:t>
            </a:r>
            <a:r>
              <a:rPr lang="en-US" sz="2800" dirty="0" smtClean="0"/>
              <a:t> </a:t>
            </a:r>
            <a:r>
              <a:rPr lang="en-US" sz="2800" dirty="0" err="1" smtClean="0"/>
              <a:t>d'Océanographie</a:t>
            </a:r>
            <a:r>
              <a:rPr lang="en-US" sz="2800" dirty="0" smtClean="0"/>
              <a:t> de </a:t>
            </a:r>
            <a:r>
              <a:rPr lang="en-US" sz="2800" dirty="0" err="1" smtClean="0"/>
              <a:t>Villefranche</a:t>
            </a:r>
            <a:endParaRPr lang="en-US" sz="2800" dirty="0"/>
          </a:p>
          <a:p>
            <a:pPr algn="ctr"/>
            <a:r>
              <a:rPr lang="en-US" sz="2800" dirty="0" smtClean="0"/>
              <a:t>Mary Jane Perry, University of Maine, </a:t>
            </a:r>
          </a:p>
          <a:p>
            <a:pPr algn="ctr"/>
            <a:r>
              <a:rPr lang="en-US" sz="2800" dirty="0" smtClean="0"/>
              <a:t>Stephen Riser, University of Washington</a:t>
            </a:r>
          </a:p>
        </p:txBody>
      </p:sp>
    </p:spTree>
    <p:extLst>
      <p:ext uri="{BB962C8B-B14F-4D97-AF65-F5344CB8AC3E}">
        <p14:creationId xmlns:p14="http://schemas.microsoft.com/office/powerpoint/2010/main" val="1729264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465141"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304800"/>
            <a:ext cx="7315200" cy="830997"/>
          </a:xfrm>
          <a:prstGeom prst="rect">
            <a:avLst/>
          </a:prstGeom>
          <a:noFill/>
        </p:spPr>
        <p:txBody>
          <a:bodyPr wrap="square" rtlCol="0">
            <a:spAutoFit/>
          </a:bodyPr>
          <a:lstStyle/>
          <a:p>
            <a:pPr algn="ctr"/>
            <a:r>
              <a:rPr lang="en-US" sz="2400" dirty="0" smtClean="0"/>
              <a:t>Students do laboratory experiments to understand phytoplankton growth and nutrient requirements.</a:t>
            </a:r>
            <a:endParaRPr lang="en-US" sz="2400" dirty="0"/>
          </a:p>
        </p:txBody>
      </p:sp>
    </p:spTree>
    <p:extLst>
      <p:ext uri="{BB962C8B-B14F-4D97-AF65-F5344CB8AC3E}">
        <p14:creationId xmlns:p14="http://schemas.microsoft.com/office/powerpoint/2010/main" val="84449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2-12 at 6.44.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55" y="1600200"/>
            <a:ext cx="7926870" cy="4622800"/>
          </a:xfrm>
          <a:prstGeom prst="rect">
            <a:avLst/>
          </a:prstGeom>
        </p:spPr>
      </p:pic>
      <p:sp>
        <p:nvSpPr>
          <p:cNvPr id="4" name="Slide Number Placeholder 3"/>
          <p:cNvSpPr>
            <a:spLocks noGrp="1"/>
          </p:cNvSpPr>
          <p:nvPr>
            <p:ph type="sldNum" sz="quarter" idx="12"/>
          </p:nvPr>
        </p:nvSpPr>
        <p:spPr/>
        <p:txBody>
          <a:bodyPr/>
          <a:lstStyle/>
          <a:p>
            <a:fld id="{CF940F58-8DB0-0940-88F7-3E4E5562CCC5}" type="slidenum">
              <a:rPr lang="en-US" smtClean="0"/>
              <a:pPr/>
              <a:t>11</a:t>
            </a:fld>
            <a:endParaRPr lang="en-US"/>
          </a:p>
        </p:txBody>
      </p:sp>
      <p:sp>
        <p:nvSpPr>
          <p:cNvPr id="5" name="TextBox 4"/>
          <p:cNvSpPr txBox="1"/>
          <p:nvPr/>
        </p:nvSpPr>
        <p:spPr>
          <a:xfrm>
            <a:off x="533400" y="152400"/>
            <a:ext cx="7620000" cy="1200329"/>
          </a:xfrm>
          <a:prstGeom prst="rect">
            <a:avLst/>
          </a:prstGeom>
          <a:noFill/>
        </p:spPr>
        <p:txBody>
          <a:bodyPr wrap="square" rtlCol="0">
            <a:spAutoFit/>
          </a:bodyPr>
          <a:lstStyle/>
          <a:p>
            <a:pPr algn="ctr"/>
            <a:r>
              <a:rPr lang="en-US" sz="2400" dirty="0"/>
              <a:t>The </a:t>
            </a:r>
            <a:r>
              <a:rPr lang="en-US" sz="2400" dirty="0" smtClean="0"/>
              <a:t>7564 float </a:t>
            </a:r>
            <a:r>
              <a:rPr lang="en-US" sz="2400" dirty="0"/>
              <a:t>data in August and September </a:t>
            </a:r>
            <a:r>
              <a:rPr lang="en-US" sz="2400" dirty="0" smtClean="0"/>
              <a:t>reinforce the laboratory experiments.  </a:t>
            </a:r>
            <a:r>
              <a:rPr lang="en-US" sz="2400" dirty="0"/>
              <a:t>The storm increases nitrate concentration in the euphotic </a:t>
            </a:r>
            <a:r>
              <a:rPr lang="en-US" sz="2400" dirty="0" smtClean="0"/>
              <a:t>zone.</a:t>
            </a:r>
            <a:endParaRPr lang="en-US" sz="2400" dirty="0"/>
          </a:p>
        </p:txBody>
      </p:sp>
    </p:spTree>
    <p:extLst>
      <p:ext uri="{BB962C8B-B14F-4D97-AF65-F5344CB8AC3E}">
        <p14:creationId xmlns:p14="http://schemas.microsoft.com/office/powerpoint/2010/main" val="1725502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2-02-12 at 6.4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36827"/>
            <a:ext cx="7347628" cy="4235373"/>
          </a:xfrm>
          <a:prstGeom prst="rect">
            <a:avLst/>
          </a:prstGeom>
        </p:spPr>
      </p:pic>
      <p:sp>
        <p:nvSpPr>
          <p:cNvPr id="4" name="Slide Number Placeholder 3"/>
          <p:cNvSpPr>
            <a:spLocks noGrp="1"/>
          </p:cNvSpPr>
          <p:nvPr>
            <p:ph type="sldNum" sz="quarter" idx="12"/>
          </p:nvPr>
        </p:nvSpPr>
        <p:spPr/>
        <p:txBody>
          <a:bodyPr/>
          <a:lstStyle/>
          <a:p>
            <a:fld id="{CF940F58-8DB0-0940-88F7-3E4E5562CCC5}" type="slidenum">
              <a:rPr lang="en-US" smtClean="0"/>
              <a:pPr/>
              <a:t>12</a:t>
            </a:fld>
            <a:endParaRPr lang="en-US"/>
          </a:p>
        </p:txBody>
      </p:sp>
      <p:sp>
        <p:nvSpPr>
          <p:cNvPr id="3" name="TextBox 2"/>
          <p:cNvSpPr txBox="1"/>
          <p:nvPr/>
        </p:nvSpPr>
        <p:spPr>
          <a:xfrm>
            <a:off x="2133600" y="533400"/>
            <a:ext cx="4648200" cy="738664"/>
          </a:xfrm>
          <a:prstGeom prst="rect">
            <a:avLst/>
          </a:prstGeom>
          <a:noFill/>
        </p:spPr>
        <p:txBody>
          <a:bodyPr wrap="square" rtlCol="0">
            <a:spAutoFit/>
          </a:bodyPr>
          <a:lstStyle/>
          <a:p>
            <a:pPr algn="ctr"/>
            <a:r>
              <a:rPr lang="en-US" sz="2400" dirty="0"/>
              <a:t>and </a:t>
            </a:r>
            <a:r>
              <a:rPr lang="en-US" sz="2400" dirty="0" smtClean="0"/>
              <a:t>the “classic” fall bloom </a:t>
            </a:r>
            <a:r>
              <a:rPr lang="en-US" sz="2400" dirty="0"/>
              <a:t>results. </a:t>
            </a:r>
          </a:p>
          <a:p>
            <a:endParaRPr lang="en-US" dirty="0"/>
          </a:p>
        </p:txBody>
      </p:sp>
      <p:cxnSp>
        <p:nvCxnSpPr>
          <p:cNvPr id="6" name="Straight Arrow Connector 5"/>
          <p:cNvCxnSpPr/>
          <p:nvPr/>
        </p:nvCxnSpPr>
        <p:spPr>
          <a:xfrm>
            <a:off x="3124200" y="1066800"/>
            <a:ext cx="76200" cy="31242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20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1" y="1143000"/>
            <a:ext cx="5480050" cy="410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819400"/>
            <a:ext cx="4945719" cy="365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76200"/>
            <a:ext cx="8077200" cy="830997"/>
          </a:xfrm>
          <a:prstGeom prst="rect">
            <a:avLst/>
          </a:prstGeom>
          <a:noFill/>
        </p:spPr>
        <p:txBody>
          <a:bodyPr wrap="square" rtlCol="0">
            <a:spAutoFit/>
          </a:bodyPr>
          <a:lstStyle/>
          <a:p>
            <a:pPr algn="ctr"/>
            <a:r>
              <a:rPr lang="en-US" sz="2400" dirty="0"/>
              <a:t>I had </a:t>
            </a:r>
            <a:r>
              <a:rPr lang="en-US" sz="2400" dirty="0" smtClean="0"/>
              <a:t>students </a:t>
            </a:r>
            <a:r>
              <a:rPr lang="en-US" sz="2400" dirty="0"/>
              <a:t>stand up and explain the various graphs.  They are all primed to find out when the spring bloom happens</a:t>
            </a:r>
            <a:r>
              <a:rPr lang="en-US" sz="2400" dirty="0" smtClean="0"/>
              <a:t>.</a:t>
            </a:r>
            <a:endParaRPr lang="en-US" sz="2400" dirty="0"/>
          </a:p>
        </p:txBody>
      </p:sp>
    </p:spTree>
    <p:extLst>
      <p:ext uri="{BB962C8B-B14F-4D97-AF65-F5344CB8AC3E}">
        <p14:creationId xmlns:p14="http://schemas.microsoft.com/office/powerpoint/2010/main" val="3430478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449" y="694640"/>
            <a:ext cx="8837562" cy="5572125"/>
            <a:chOff x="301449" y="694640"/>
            <a:chExt cx="8837562" cy="5572125"/>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86" y="694640"/>
              <a:ext cx="88106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484967" y="4988440"/>
              <a:ext cx="1925069" cy="338554"/>
            </a:xfrm>
            <a:prstGeom prst="rect">
              <a:avLst/>
            </a:prstGeom>
            <a:solidFill>
              <a:schemeClr val="bg1"/>
            </a:solidFill>
          </p:spPr>
          <p:txBody>
            <a:bodyPr wrap="square" rtlCol="0">
              <a:spAutoFit/>
            </a:bodyPr>
            <a:lstStyle/>
            <a:p>
              <a:r>
                <a:rPr lang="en-US" sz="1600" dirty="0" smtClean="0">
                  <a:solidFill>
                    <a:srgbClr val="FF0000"/>
                  </a:solidFill>
                </a:rPr>
                <a:t>CHLOROPHYLL[µG/L]</a:t>
              </a:r>
              <a:endParaRPr lang="en-US" sz="1600" dirty="0">
                <a:solidFill>
                  <a:srgbClr val="FF0000"/>
                </a:solidFill>
              </a:endParaRPr>
            </a:p>
          </p:txBody>
        </p:sp>
        <p:sp>
          <p:nvSpPr>
            <p:cNvPr id="23" name="TextBox 22"/>
            <p:cNvSpPr txBox="1"/>
            <p:nvPr/>
          </p:nvSpPr>
          <p:spPr>
            <a:xfrm rot="16200000">
              <a:off x="-411271" y="3161745"/>
              <a:ext cx="1763993" cy="338554"/>
            </a:xfrm>
            <a:prstGeom prst="rect">
              <a:avLst/>
            </a:prstGeom>
            <a:solidFill>
              <a:schemeClr val="bg1"/>
            </a:solidFill>
          </p:spPr>
          <p:txBody>
            <a:bodyPr wrap="square" rtlCol="0">
              <a:spAutoFit/>
            </a:bodyPr>
            <a:lstStyle/>
            <a:p>
              <a:r>
                <a:rPr lang="en-US" sz="1600" dirty="0" smtClean="0">
                  <a:solidFill>
                    <a:srgbClr val="0819B8"/>
                  </a:solidFill>
                </a:rPr>
                <a:t>TEMPERATURE</a:t>
              </a:r>
              <a:r>
                <a:rPr lang="en-US" sz="1600" dirty="0" smtClean="0">
                  <a:solidFill>
                    <a:srgbClr val="0070C0"/>
                  </a:solidFill>
                </a:rPr>
                <a:t>[°C]</a:t>
              </a:r>
              <a:endParaRPr lang="en-US" sz="1600" dirty="0">
                <a:solidFill>
                  <a:srgbClr val="0070C0"/>
                </a:solidFill>
              </a:endParaRPr>
            </a:p>
          </p:txBody>
        </p:sp>
      </p:grpSp>
      <p:sp>
        <p:nvSpPr>
          <p:cNvPr id="2" name="TextBox 1"/>
          <p:cNvSpPr txBox="1"/>
          <p:nvPr/>
        </p:nvSpPr>
        <p:spPr>
          <a:xfrm>
            <a:off x="304800" y="152400"/>
            <a:ext cx="8839200" cy="461665"/>
          </a:xfrm>
          <a:prstGeom prst="rect">
            <a:avLst/>
          </a:prstGeom>
          <a:noFill/>
        </p:spPr>
        <p:txBody>
          <a:bodyPr wrap="square" rtlCol="0">
            <a:spAutoFit/>
          </a:bodyPr>
          <a:lstStyle/>
          <a:p>
            <a:r>
              <a:rPr lang="en-US" sz="2400" dirty="0" smtClean="0"/>
              <a:t>The fall phytoplankton bloom in the Greenland Sea – Float 7564Arctic</a:t>
            </a:r>
            <a:endParaRPr lang="en-US" sz="2400" dirty="0"/>
          </a:p>
        </p:txBody>
      </p:sp>
      <p:grpSp>
        <p:nvGrpSpPr>
          <p:cNvPr id="7" name="Group 6"/>
          <p:cNvGrpSpPr/>
          <p:nvPr/>
        </p:nvGrpSpPr>
        <p:grpSpPr>
          <a:xfrm>
            <a:off x="1066800" y="642938"/>
            <a:ext cx="1981200" cy="4233862"/>
            <a:chOff x="1066800" y="642938"/>
            <a:chExt cx="1981200" cy="4233862"/>
          </a:xfrm>
        </p:grpSpPr>
        <p:cxnSp>
          <p:nvCxnSpPr>
            <p:cNvPr id="4" name="Straight Arrow Connector 3"/>
            <p:cNvCxnSpPr/>
            <p:nvPr/>
          </p:nvCxnSpPr>
          <p:spPr>
            <a:xfrm>
              <a:off x="1295400" y="1472418"/>
              <a:ext cx="0" cy="7620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295400" y="4114800"/>
              <a:ext cx="0" cy="7620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66800" y="642938"/>
              <a:ext cx="1981200" cy="646331"/>
            </a:xfrm>
            <a:prstGeom prst="rect">
              <a:avLst/>
            </a:prstGeom>
            <a:solidFill>
              <a:schemeClr val="bg1"/>
            </a:solidFill>
          </p:spPr>
          <p:txBody>
            <a:bodyPr wrap="square" rtlCol="0">
              <a:spAutoFit/>
            </a:bodyPr>
            <a:lstStyle/>
            <a:p>
              <a:r>
                <a:rPr lang="en-US" dirty="0" smtClean="0"/>
                <a:t>Zero nitrate,</a:t>
              </a:r>
            </a:p>
            <a:p>
              <a:r>
                <a:rPr lang="en-US" dirty="0" smtClean="0"/>
                <a:t>No fertilizer</a:t>
              </a:r>
              <a:endParaRPr lang="en-US" dirty="0"/>
            </a:p>
          </p:txBody>
        </p:sp>
        <p:sp>
          <p:nvSpPr>
            <p:cNvPr id="8" name="TextBox 7"/>
            <p:cNvSpPr txBox="1"/>
            <p:nvPr/>
          </p:nvSpPr>
          <p:spPr>
            <a:xfrm>
              <a:off x="1066800" y="3276600"/>
              <a:ext cx="1981200" cy="646331"/>
            </a:xfrm>
            <a:prstGeom prst="rect">
              <a:avLst/>
            </a:prstGeom>
            <a:solidFill>
              <a:schemeClr val="bg1"/>
            </a:solidFill>
          </p:spPr>
          <p:txBody>
            <a:bodyPr wrap="square" rtlCol="0">
              <a:spAutoFit/>
            </a:bodyPr>
            <a:lstStyle/>
            <a:p>
              <a:r>
                <a:rPr lang="en-US" dirty="0" smtClean="0"/>
                <a:t>Low chlorophyll =</a:t>
              </a:r>
            </a:p>
            <a:p>
              <a:r>
                <a:rPr lang="en-US" dirty="0" smtClean="0"/>
                <a:t>Few phytoplankton</a:t>
              </a:r>
              <a:endParaRPr lang="en-US" dirty="0"/>
            </a:p>
          </p:txBody>
        </p:sp>
      </p:grpSp>
    </p:spTree>
    <p:extLst>
      <p:ext uri="{BB962C8B-B14F-4D97-AF65-F5344CB8AC3E}">
        <p14:creationId xmlns:p14="http://schemas.microsoft.com/office/powerpoint/2010/main" val="76015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449" y="694640"/>
            <a:ext cx="8837562" cy="5572125"/>
            <a:chOff x="301449" y="694640"/>
            <a:chExt cx="8837562" cy="5572125"/>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86" y="694640"/>
              <a:ext cx="88106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484967" y="4988440"/>
              <a:ext cx="1925069" cy="338554"/>
            </a:xfrm>
            <a:prstGeom prst="rect">
              <a:avLst/>
            </a:prstGeom>
            <a:solidFill>
              <a:schemeClr val="bg1"/>
            </a:solidFill>
          </p:spPr>
          <p:txBody>
            <a:bodyPr wrap="square" rtlCol="0">
              <a:spAutoFit/>
            </a:bodyPr>
            <a:lstStyle/>
            <a:p>
              <a:r>
                <a:rPr lang="en-US" sz="1600" dirty="0" smtClean="0">
                  <a:solidFill>
                    <a:srgbClr val="FF0000"/>
                  </a:solidFill>
                </a:rPr>
                <a:t>CHLOROPHYLL[µG/L]</a:t>
              </a:r>
              <a:endParaRPr lang="en-US" sz="1600" dirty="0">
                <a:solidFill>
                  <a:srgbClr val="FF0000"/>
                </a:solidFill>
              </a:endParaRPr>
            </a:p>
          </p:txBody>
        </p:sp>
        <p:sp>
          <p:nvSpPr>
            <p:cNvPr id="23" name="TextBox 22"/>
            <p:cNvSpPr txBox="1"/>
            <p:nvPr/>
          </p:nvSpPr>
          <p:spPr>
            <a:xfrm rot="16200000">
              <a:off x="-411271" y="3161745"/>
              <a:ext cx="1763993" cy="338554"/>
            </a:xfrm>
            <a:prstGeom prst="rect">
              <a:avLst/>
            </a:prstGeom>
            <a:solidFill>
              <a:schemeClr val="bg1"/>
            </a:solidFill>
          </p:spPr>
          <p:txBody>
            <a:bodyPr wrap="square" rtlCol="0">
              <a:spAutoFit/>
            </a:bodyPr>
            <a:lstStyle/>
            <a:p>
              <a:r>
                <a:rPr lang="en-US" sz="1600" dirty="0" smtClean="0">
                  <a:solidFill>
                    <a:srgbClr val="0819B8"/>
                  </a:solidFill>
                </a:rPr>
                <a:t>TEMPERATURE</a:t>
              </a:r>
              <a:r>
                <a:rPr lang="en-US" sz="1600" dirty="0" smtClean="0">
                  <a:solidFill>
                    <a:srgbClr val="0070C0"/>
                  </a:solidFill>
                </a:rPr>
                <a:t>[°C]</a:t>
              </a:r>
              <a:endParaRPr lang="en-US" sz="1600" dirty="0">
                <a:solidFill>
                  <a:srgbClr val="0070C0"/>
                </a:solidFill>
              </a:endParaRPr>
            </a:p>
          </p:txBody>
        </p:sp>
      </p:grpSp>
      <p:sp>
        <p:nvSpPr>
          <p:cNvPr id="2" name="TextBox 1"/>
          <p:cNvSpPr txBox="1"/>
          <p:nvPr/>
        </p:nvSpPr>
        <p:spPr>
          <a:xfrm>
            <a:off x="304800" y="152400"/>
            <a:ext cx="8839200" cy="461665"/>
          </a:xfrm>
          <a:prstGeom prst="rect">
            <a:avLst/>
          </a:prstGeom>
          <a:noFill/>
        </p:spPr>
        <p:txBody>
          <a:bodyPr wrap="square" rtlCol="0">
            <a:spAutoFit/>
          </a:bodyPr>
          <a:lstStyle/>
          <a:p>
            <a:r>
              <a:rPr lang="en-US" sz="2400" dirty="0" smtClean="0"/>
              <a:t>The fall phytoplankton bloom in the Greenland Sea – Float 7564Arctic</a:t>
            </a:r>
            <a:endParaRPr lang="en-US" sz="2400" dirty="0"/>
          </a:p>
        </p:txBody>
      </p:sp>
      <p:grpSp>
        <p:nvGrpSpPr>
          <p:cNvPr id="22" name="Group 21"/>
          <p:cNvGrpSpPr/>
          <p:nvPr/>
        </p:nvGrpSpPr>
        <p:grpSpPr>
          <a:xfrm>
            <a:off x="912951" y="642938"/>
            <a:ext cx="4961709" cy="5946993"/>
            <a:chOff x="1058091" y="642938"/>
            <a:chExt cx="4961709" cy="5946993"/>
          </a:xfrm>
        </p:grpSpPr>
        <p:cxnSp>
          <p:nvCxnSpPr>
            <p:cNvPr id="10" name="Straight Arrow Connector 9"/>
            <p:cNvCxnSpPr/>
            <p:nvPr/>
          </p:nvCxnSpPr>
          <p:spPr>
            <a:xfrm>
              <a:off x="1828800" y="1170867"/>
              <a:ext cx="0" cy="7620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28800" y="5334000"/>
              <a:ext cx="14068" cy="60960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54940" y="2398786"/>
              <a:ext cx="846634" cy="27274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642938"/>
              <a:ext cx="1981200" cy="369332"/>
            </a:xfrm>
            <a:prstGeom prst="rect">
              <a:avLst/>
            </a:prstGeom>
            <a:solidFill>
              <a:schemeClr val="bg1"/>
            </a:solidFill>
          </p:spPr>
          <p:txBody>
            <a:bodyPr wrap="square" rtlCol="0">
              <a:spAutoFit/>
            </a:bodyPr>
            <a:lstStyle/>
            <a:p>
              <a:r>
                <a:rPr lang="en-US" dirty="0" smtClean="0"/>
                <a:t>Nitrate injected</a:t>
              </a:r>
              <a:endParaRPr lang="en-US" dirty="0"/>
            </a:p>
          </p:txBody>
        </p:sp>
        <p:sp>
          <p:nvSpPr>
            <p:cNvPr id="20" name="TextBox 19"/>
            <p:cNvSpPr txBox="1"/>
            <p:nvPr/>
          </p:nvSpPr>
          <p:spPr>
            <a:xfrm>
              <a:off x="3505200" y="2133455"/>
              <a:ext cx="2514600" cy="923330"/>
            </a:xfrm>
            <a:prstGeom prst="rect">
              <a:avLst/>
            </a:prstGeom>
            <a:solidFill>
              <a:schemeClr val="bg1"/>
            </a:solidFill>
          </p:spPr>
          <p:txBody>
            <a:bodyPr wrap="square" rtlCol="0">
              <a:spAutoFit/>
            </a:bodyPr>
            <a:lstStyle/>
            <a:p>
              <a:r>
                <a:rPr lang="en-US" dirty="0" smtClean="0"/>
                <a:t>Storm mixes water column, bringing up cold, NO</a:t>
              </a:r>
              <a:r>
                <a:rPr lang="en-US" baseline="-25000" dirty="0" smtClean="0"/>
                <a:t>3</a:t>
              </a:r>
              <a:r>
                <a:rPr lang="en-US" baseline="30000" dirty="0" smtClean="0"/>
                <a:t>-</a:t>
              </a:r>
              <a:r>
                <a:rPr lang="en-US" dirty="0" smtClean="0"/>
                <a:t> rich water</a:t>
              </a:r>
              <a:endParaRPr lang="en-US" dirty="0"/>
            </a:p>
          </p:txBody>
        </p:sp>
        <p:sp>
          <p:nvSpPr>
            <p:cNvPr id="21" name="TextBox 20"/>
            <p:cNvSpPr txBox="1"/>
            <p:nvPr/>
          </p:nvSpPr>
          <p:spPr>
            <a:xfrm>
              <a:off x="1058091" y="5943600"/>
              <a:ext cx="1981200" cy="646331"/>
            </a:xfrm>
            <a:prstGeom prst="rect">
              <a:avLst/>
            </a:prstGeom>
            <a:solidFill>
              <a:schemeClr val="bg1"/>
            </a:solidFill>
          </p:spPr>
          <p:txBody>
            <a:bodyPr wrap="square" rtlCol="0">
              <a:spAutoFit/>
            </a:bodyPr>
            <a:lstStyle/>
            <a:p>
              <a:r>
                <a:rPr lang="en-US" dirty="0" smtClean="0"/>
                <a:t>Phytoplankton bloom forms</a:t>
              </a:r>
              <a:endParaRPr lang="en-US" dirty="0"/>
            </a:p>
          </p:txBody>
        </p:sp>
      </p:grpSp>
    </p:spTree>
    <p:extLst>
      <p:ext uri="{BB962C8B-B14F-4D97-AF65-F5344CB8AC3E}">
        <p14:creationId xmlns:p14="http://schemas.microsoft.com/office/powerpoint/2010/main" val="34099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449" y="694640"/>
            <a:ext cx="8837562" cy="5572125"/>
            <a:chOff x="301449" y="694640"/>
            <a:chExt cx="8837562" cy="5572125"/>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86" y="694640"/>
              <a:ext cx="88106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484967" y="4988440"/>
              <a:ext cx="1925069" cy="338554"/>
            </a:xfrm>
            <a:prstGeom prst="rect">
              <a:avLst/>
            </a:prstGeom>
            <a:solidFill>
              <a:schemeClr val="bg1"/>
            </a:solidFill>
          </p:spPr>
          <p:txBody>
            <a:bodyPr wrap="square" rtlCol="0">
              <a:spAutoFit/>
            </a:bodyPr>
            <a:lstStyle/>
            <a:p>
              <a:r>
                <a:rPr lang="en-US" sz="1600" dirty="0" smtClean="0">
                  <a:solidFill>
                    <a:srgbClr val="FF0000"/>
                  </a:solidFill>
                </a:rPr>
                <a:t>CHLOROPHYLL[µG/L]</a:t>
              </a:r>
              <a:endParaRPr lang="en-US" sz="1600" dirty="0">
                <a:solidFill>
                  <a:srgbClr val="FF0000"/>
                </a:solidFill>
              </a:endParaRPr>
            </a:p>
          </p:txBody>
        </p:sp>
        <p:sp>
          <p:nvSpPr>
            <p:cNvPr id="23" name="TextBox 22"/>
            <p:cNvSpPr txBox="1"/>
            <p:nvPr/>
          </p:nvSpPr>
          <p:spPr>
            <a:xfrm rot="16200000">
              <a:off x="-411271" y="3161745"/>
              <a:ext cx="1763993" cy="338554"/>
            </a:xfrm>
            <a:prstGeom prst="rect">
              <a:avLst/>
            </a:prstGeom>
            <a:solidFill>
              <a:schemeClr val="bg1"/>
            </a:solidFill>
          </p:spPr>
          <p:txBody>
            <a:bodyPr wrap="square" rtlCol="0">
              <a:spAutoFit/>
            </a:bodyPr>
            <a:lstStyle/>
            <a:p>
              <a:r>
                <a:rPr lang="en-US" sz="1600" dirty="0" smtClean="0">
                  <a:solidFill>
                    <a:srgbClr val="0819B8"/>
                  </a:solidFill>
                </a:rPr>
                <a:t>TEMPERATURE</a:t>
              </a:r>
              <a:r>
                <a:rPr lang="en-US" sz="1600" dirty="0" smtClean="0">
                  <a:solidFill>
                    <a:srgbClr val="0070C0"/>
                  </a:solidFill>
                </a:rPr>
                <a:t>[°C]</a:t>
              </a:r>
              <a:endParaRPr lang="en-US" sz="1600" dirty="0">
                <a:solidFill>
                  <a:srgbClr val="0070C0"/>
                </a:solidFill>
              </a:endParaRPr>
            </a:p>
          </p:txBody>
        </p:sp>
      </p:grpSp>
      <p:sp>
        <p:nvSpPr>
          <p:cNvPr id="2" name="TextBox 1"/>
          <p:cNvSpPr txBox="1"/>
          <p:nvPr/>
        </p:nvSpPr>
        <p:spPr>
          <a:xfrm>
            <a:off x="304800" y="152400"/>
            <a:ext cx="8839200" cy="461665"/>
          </a:xfrm>
          <a:prstGeom prst="rect">
            <a:avLst/>
          </a:prstGeom>
          <a:noFill/>
        </p:spPr>
        <p:txBody>
          <a:bodyPr wrap="square" rtlCol="0">
            <a:spAutoFit/>
          </a:bodyPr>
          <a:lstStyle/>
          <a:p>
            <a:r>
              <a:rPr lang="en-US" sz="2400" dirty="0" smtClean="0"/>
              <a:t>The fall phytoplankton bloom in the Greenland Sea – Float 7564Arctic</a:t>
            </a:r>
            <a:endParaRPr lang="en-US" sz="2400" dirty="0"/>
          </a:p>
        </p:txBody>
      </p:sp>
      <p:grpSp>
        <p:nvGrpSpPr>
          <p:cNvPr id="30" name="Group 29"/>
          <p:cNvGrpSpPr/>
          <p:nvPr/>
        </p:nvGrpSpPr>
        <p:grpSpPr>
          <a:xfrm>
            <a:off x="3360060" y="1676400"/>
            <a:ext cx="5326740" cy="3352800"/>
            <a:chOff x="3360060" y="1676400"/>
            <a:chExt cx="5326740" cy="3352800"/>
          </a:xfrm>
        </p:grpSpPr>
        <p:cxnSp>
          <p:nvCxnSpPr>
            <p:cNvPr id="17" name="Straight Arrow Connector 16"/>
            <p:cNvCxnSpPr/>
            <p:nvPr/>
          </p:nvCxnSpPr>
          <p:spPr>
            <a:xfrm flipH="1">
              <a:off x="4112306" y="2398786"/>
              <a:ext cx="1907494" cy="79828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112306" y="1676400"/>
              <a:ext cx="1589800" cy="62846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19800" y="1932867"/>
              <a:ext cx="2667000" cy="1477328"/>
            </a:xfrm>
            <a:prstGeom prst="rect">
              <a:avLst/>
            </a:prstGeom>
            <a:solidFill>
              <a:schemeClr val="bg1"/>
            </a:solidFill>
          </p:spPr>
          <p:txBody>
            <a:bodyPr wrap="square" rtlCol="0">
              <a:spAutoFit/>
            </a:bodyPr>
            <a:lstStyle/>
            <a:p>
              <a:r>
                <a:rPr lang="en-US" dirty="0" smtClean="0"/>
                <a:t>Vigorous mixing cools water, injects more nitrate, dilutes chlorophyll faster than plankton can grow</a:t>
              </a:r>
              <a:endParaRPr lang="en-US" dirty="0"/>
            </a:p>
          </p:txBody>
        </p:sp>
        <p:cxnSp>
          <p:nvCxnSpPr>
            <p:cNvPr id="27" name="Straight Arrow Connector 26"/>
            <p:cNvCxnSpPr/>
            <p:nvPr/>
          </p:nvCxnSpPr>
          <p:spPr>
            <a:xfrm flipH="1">
              <a:off x="3360060" y="3218765"/>
              <a:ext cx="2659740" cy="181043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99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449" y="694640"/>
            <a:ext cx="8837562" cy="5572125"/>
            <a:chOff x="301449" y="694640"/>
            <a:chExt cx="8837562" cy="5572125"/>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86" y="694640"/>
              <a:ext cx="88106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484967" y="4988440"/>
              <a:ext cx="1925069" cy="338554"/>
            </a:xfrm>
            <a:prstGeom prst="rect">
              <a:avLst/>
            </a:prstGeom>
            <a:solidFill>
              <a:schemeClr val="bg1"/>
            </a:solidFill>
          </p:spPr>
          <p:txBody>
            <a:bodyPr wrap="square" rtlCol="0">
              <a:spAutoFit/>
            </a:bodyPr>
            <a:lstStyle/>
            <a:p>
              <a:r>
                <a:rPr lang="en-US" sz="1600" dirty="0" smtClean="0">
                  <a:solidFill>
                    <a:srgbClr val="FF0000"/>
                  </a:solidFill>
                </a:rPr>
                <a:t>CHLOROPHYLL[µG/L]</a:t>
              </a:r>
              <a:endParaRPr lang="en-US" sz="1600" dirty="0">
                <a:solidFill>
                  <a:srgbClr val="FF0000"/>
                </a:solidFill>
              </a:endParaRPr>
            </a:p>
          </p:txBody>
        </p:sp>
        <p:sp>
          <p:nvSpPr>
            <p:cNvPr id="23" name="TextBox 22"/>
            <p:cNvSpPr txBox="1"/>
            <p:nvPr/>
          </p:nvSpPr>
          <p:spPr>
            <a:xfrm rot="16200000">
              <a:off x="-411271" y="3161745"/>
              <a:ext cx="1763993" cy="338554"/>
            </a:xfrm>
            <a:prstGeom prst="rect">
              <a:avLst/>
            </a:prstGeom>
            <a:solidFill>
              <a:schemeClr val="bg1"/>
            </a:solidFill>
          </p:spPr>
          <p:txBody>
            <a:bodyPr wrap="square" rtlCol="0">
              <a:spAutoFit/>
            </a:bodyPr>
            <a:lstStyle/>
            <a:p>
              <a:r>
                <a:rPr lang="en-US" sz="1600" dirty="0" smtClean="0">
                  <a:solidFill>
                    <a:srgbClr val="0819B8"/>
                  </a:solidFill>
                </a:rPr>
                <a:t>TEMPERATURE</a:t>
              </a:r>
              <a:r>
                <a:rPr lang="en-US" sz="1600" dirty="0" smtClean="0">
                  <a:solidFill>
                    <a:srgbClr val="0070C0"/>
                  </a:solidFill>
                </a:rPr>
                <a:t>[°C]</a:t>
              </a:r>
              <a:endParaRPr lang="en-US" sz="1600" dirty="0">
                <a:solidFill>
                  <a:srgbClr val="0070C0"/>
                </a:solidFill>
              </a:endParaRPr>
            </a:p>
          </p:txBody>
        </p:sp>
      </p:grpSp>
      <p:sp>
        <p:nvSpPr>
          <p:cNvPr id="2" name="TextBox 1"/>
          <p:cNvSpPr txBox="1"/>
          <p:nvPr/>
        </p:nvSpPr>
        <p:spPr>
          <a:xfrm>
            <a:off x="304800" y="152400"/>
            <a:ext cx="8839200" cy="461665"/>
          </a:xfrm>
          <a:prstGeom prst="rect">
            <a:avLst/>
          </a:prstGeom>
          <a:noFill/>
        </p:spPr>
        <p:txBody>
          <a:bodyPr wrap="square" rtlCol="0">
            <a:spAutoFit/>
          </a:bodyPr>
          <a:lstStyle/>
          <a:p>
            <a:r>
              <a:rPr lang="en-US" sz="2400" dirty="0" smtClean="0"/>
              <a:t>The fall phytoplankton bloom in the Greenland Sea – Float 7564Arctic</a:t>
            </a:r>
            <a:endParaRPr lang="en-US" sz="2400" dirty="0"/>
          </a:p>
        </p:txBody>
      </p:sp>
      <p:grpSp>
        <p:nvGrpSpPr>
          <p:cNvPr id="30" name="Group 29"/>
          <p:cNvGrpSpPr/>
          <p:nvPr/>
        </p:nvGrpSpPr>
        <p:grpSpPr>
          <a:xfrm>
            <a:off x="3360060" y="1676400"/>
            <a:ext cx="5326740" cy="3352800"/>
            <a:chOff x="3360060" y="1676400"/>
            <a:chExt cx="5326740" cy="3352800"/>
          </a:xfrm>
        </p:grpSpPr>
        <p:cxnSp>
          <p:nvCxnSpPr>
            <p:cNvPr id="17" name="Straight Arrow Connector 16"/>
            <p:cNvCxnSpPr/>
            <p:nvPr/>
          </p:nvCxnSpPr>
          <p:spPr>
            <a:xfrm flipH="1">
              <a:off x="4112306" y="2398786"/>
              <a:ext cx="1907494" cy="79828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112306" y="1676400"/>
              <a:ext cx="1589800" cy="62846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19800" y="1932867"/>
              <a:ext cx="2667000" cy="1477328"/>
            </a:xfrm>
            <a:prstGeom prst="rect">
              <a:avLst/>
            </a:prstGeom>
            <a:solidFill>
              <a:schemeClr val="bg1"/>
            </a:solidFill>
          </p:spPr>
          <p:txBody>
            <a:bodyPr wrap="square" rtlCol="0">
              <a:spAutoFit/>
            </a:bodyPr>
            <a:lstStyle/>
            <a:p>
              <a:r>
                <a:rPr lang="en-US" dirty="0" smtClean="0"/>
                <a:t>Vigorous mixing cools water, injects more nitrate, dilutes chlorophyll faster than plankton can grow</a:t>
              </a:r>
              <a:endParaRPr lang="en-US" dirty="0"/>
            </a:p>
          </p:txBody>
        </p:sp>
        <p:cxnSp>
          <p:nvCxnSpPr>
            <p:cNvPr id="27" name="Straight Arrow Connector 26"/>
            <p:cNvCxnSpPr/>
            <p:nvPr/>
          </p:nvCxnSpPr>
          <p:spPr>
            <a:xfrm flipH="1">
              <a:off x="3360060" y="3218765"/>
              <a:ext cx="2659740" cy="181043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733698" y="1551867"/>
            <a:ext cx="4029302" cy="1754326"/>
          </a:xfrm>
          <a:prstGeom prst="rect">
            <a:avLst/>
          </a:prstGeom>
          <a:solidFill>
            <a:schemeClr val="bg1"/>
          </a:solidFill>
        </p:spPr>
        <p:txBody>
          <a:bodyPr wrap="square" rtlCol="0">
            <a:spAutoFit/>
          </a:bodyPr>
          <a:lstStyle/>
          <a:p>
            <a:r>
              <a:rPr lang="en-US" dirty="0" smtClean="0"/>
              <a:t>When does water start to warm?</a:t>
            </a:r>
          </a:p>
          <a:p>
            <a:r>
              <a:rPr lang="en-US" dirty="0" smtClean="0"/>
              <a:t>When does chlorophyll start increasing?</a:t>
            </a:r>
          </a:p>
          <a:p>
            <a:r>
              <a:rPr lang="en-US" dirty="0" smtClean="0"/>
              <a:t>When will nitrate start decreasing?</a:t>
            </a:r>
          </a:p>
          <a:p>
            <a:r>
              <a:rPr lang="en-US" dirty="0" smtClean="0"/>
              <a:t>Will we see deep convection?</a:t>
            </a:r>
          </a:p>
          <a:p>
            <a:endParaRPr lang="en-US" dirty="0"/>
          </a:p>
          <a:p>
            <a:r>
              <a:rPr lang="en-US" dirty="0" smtClean="0"/>
              <a:t>I check weekly!!!  I’m hooked.</a:t>
            </a:r>
            <a:endParaRPr lang="en-US" dirty="0"/>
          </a:p>
        </p:txBody>
      </p:sp>
    </p:spTree>
    <p:extLst>
      <p:ext uri="{BB962C8B-B14F-4D97-AF65-F5344CB8AC3E}">
        <p14:creationId xmlns:p14="http://schemas.microsoft.com/office/powerpoint/2010/main" val="34099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5" y="0"/>
            <a:ext cx="8162500"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5" y="3286773"/>
            <a:ext cx="9094724" cy="714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155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3" y="0"/>
            <a:ext cx="6898794" cy="607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41" y="3658026"/>
            <a:ext cx="3738577" cy="280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83702"/>
            <a:ext cx="4572000" cy="343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286000" y="2133600"/>
            <a:ext cx="2514600" cy="304800"/>
          </a:xfrm>
          <a:prstGeom prst="straightConnector1">
            <a:avLst/>
          </a:prstGeom>
          <a:ln w="920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760" y="4179703"/>
            <a:ext cx="6575474" cy="2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3457135" y="3238926"/>
            <a:ext cx="2819400" cy="838200"/>
          </a:xfrm>
          <a:prstGeom prst="straightConnector1">
            <a:avLst/>
          </a:prstGeom>
          <a:ln w="920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4004" y="4986122"/>
            <a:ext cx="2514600" cy="304800"/>
          </a:xfrm>
          <a:prstGeom prst="straightConnector1">
            <a:avLst/>
          </a:prstGeom>
          <a:ln w="920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20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0275" y="381000"/>
            <a:ext cx="4684196" cy="2737970"/>
            <a:chOff x="228600" y="152400"/>
            <a:chExt cx="4684196" cy="273797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68419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10917"/>
              <a:ext cx="3028741" cy="47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21334" y="2450013"/>
              <a:ext cx="1467416" cy="369332"/>
            </a:xfrm>
            <a:prstGeom prst="rect">
              <a:avLst/>
            </a:prstGeom>
            <a:noFill/>
          </p:spPr>
          <p:txBody>
            <a:bodyPr wrap="square" rtlCol="0">
              <a:spAutoFit/>
            </a:bodyPr>
            <a:lstStyle/>
            <a:p>
              <a:r>
                <a:rPr lang="en-US" dirty="0" smtClean="0"/>
                <a:t>Feb. 16, 2012</a:t>
              </a:r>
              <a:endParaRPr lang="en-US" dirty="0"/>
            </a:p>
          </p:txBody>
        </p:sp>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4800"/>
            <a:ext cx="396478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4876800" y="2209800"/>
            <a:ext cx="0" cy="1524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33600" y="4038600"/>
            <a:ext cx="5181600" cy="1200329"/>
          </a:xfrm>
          <a:prstGeom prst="rect">
            <a:avLst/>
          </a:prstGeom>
          <a:noFill/>
        </p:spPr>
        <p:txBody>
          <a:bodyPr wrap="square" rtlCol="0">
            <a:spAutoFit/>
          </a:bodyPr>
          <a:lstStyle/>
          <a:p>
            <a:pPr algn="ctr"/>
            <a:r>
              <a:rPr lang="en-US" sz="2400" dirty="0" smtClean="0"/>
              <a:t>Can real-time oceanographic data be used to increase the effectiveness of science education?  </a:t>
            </a:r>
          </a:p>
        </p:txBody>
      </p:sp>
    </p:spTree>
    <p:extLst>
      <p:ext uri="{BB962C8B-B14F-4D97-AF65-F5344CB8AC3E}">
        <p14:creationId xmlns:p14="http://schemas.microsoft.com/office/powerpoint/2010/main" val="2343769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8" y="85724"/>
            <a:ext cx="28575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401662"/>
            <a:ext cx="7299960" cy="359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57627" y="4198053"/>
            <a:ext cx="912495" cy="285277"/>
          </a:xfrm>
          <a:prstGeom prst="rect">
            <a:avLst/>
          </a:prstGeom>
          <a:solidFill>
            <a:schemeClr val="tx2">
              <a:lumMod val="60000"/>
              <a:lumOff val="40000"/>
            </a:schemeClr>
          </a:solidFill>
        </p:spPr>
        <p:txBody>
          <a:bodyPr wrap="square" rtlCol="0">
            <a:spAutoFit/>
          </a:bodyPr>
          <a:lstStyle/>
          <a:p>
            <a:r>
              <a:rPr lang="en-US" dirty="0" smtClean="0">
                <a:solidFill>
                  <a:schemeClr val="bg1"/>
                </a:solidFill>
              </a:rPr>
              <a:t>15 min.</a:t>
            </a:r>
            <a:endParaRPr lang="en-US" dirty="0">
              <a:solidFill>
                <a:schemeClr val="bg1"/>
              </a:solidFill>
            </a:endParaRPr>
          </a:p>
        </p:txBody>
      </p:sp>
      <p:sp>
        <p:nvSpPr>
          <p:cNvPr id="6" name="TextBox 5"/>
          <p:cNvSpPr txBox="1"/>
          <p:nvPr/>
        </p:nvSpPr>
        <p:spPr>
          <a:xfrm>
            <a:off x="4456786" y="5182725"/>
            <a:ext cx="1155827" cy="285277"/>
          </a:xfrm>
          <a:prstGeom prst="rect">
            <a:avLst/>
          </a:prstGeom>
          <a:solidFill>
            <a:schemeClr val="tx2">
              <a:lumMod val="60000"/>
              <a:lumOff val="40000"/>
            </a:schemeClr>
          </a:solidFill>
        </p:spPr>
        <p:txBody>
          <a:bodyPr wrap="square" rtlCol="0">
            <a:spAutoFit/>
          </a:bodyPr>
          <a:lstStyle/>
          <a:p>
            <a:r>
              <a:rPr lang="en-US" dirty="0" smtClean="0">
                <a:solidFill>
                  <a:schemeClr val="bg1"/>
                </a:solidFill>
              </a:rPr>
              <a:t>5 to 10 days</a:t>
            </a:r>
            <a:endParaRPr lang="en-US" dirty="0">
              <a:solidFill>
                <a:schemeClr val="bg1"/>
              </a:solidFill>
            </a:endParaRPr>
          </a:p>
        </p:txBody>
      </p:sp>
      <p:sp>
        <p:nvSpPr>
          <p:cNvPr id="2" name="TextBox 1"/>
          <p:cNvSpPr txBox="1"/>
          <p:nvPr/>
        </p:nvSpPr>
        <p:spPr>
          <a:xfrm>
            <a:off x="2906138" y="98694"/>
            <a:ext cx="4104262" cy="2308324"/>
          </a:xfrm>
          <a:prstGeom prst="rect">
            <a:avLst/>
          </a:prstGeom>
          <a:noFill/>
        </p:spPr>
        <p:txBody>
          <a:bodyPr wrap="square" rtlCol="0">
            <a:spAutoFit/>
          </a:bodyPr>
          <a:lstStyle/>
          <a:p>
            <a:pPr algn="ctr"/>
            <a:r>
              <a:rPr lang="en-US" sz="2400" dirty="0" smtClean="0"/>
              <a:t>Profiling floats have a 4 to 5 year lifetime, make measurements from 1000 or 2000 m to the surface each 5 to 10 days.  Data direct to Internet</a:t>
            </a:r>
            <a:r>
              <a:rPr lang="en-US" sz="2400" dirty="0"/>
              <a:t>.</a:t>
            </a: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7" y="5914723"/>
            <a:ext cx="5179213" cy="95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452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493" y="22274"/>
            <a:ext cx="6936641" cy="320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247321"/>
            <a:ext cx="6019800" cy="34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150374"/>
            <a:ext cx="2133600" cy="3600986"/>
          </a:xfrm>
          <a:prstGeom prst="rect">
            <a:avLst/>
          </a:prstGeom>
          <a:noFill/>
        </p:spPr>
        <p:txBody>
          <a:bodyPr wrap="square" rtlCol="0">
            <a:spAutoFit/>
          </a:bodyPr>
          <a:lstStyle/>
          <a:p>
            <a:r>
              <a:rPr lang="en-US" sz="2400" dirty="0" smtClean="0"/>
              <a:t>Thousands of floats.</a:t>
            </a:r>
          </a:p>
          <a:p>
            <a:endParaRPr lang="en-US" dirty="0"/>
          </a:p>
          <a:p>
            <a:endParaRPr lang="en-US" dirty="0" smtClean="0"/>
          </a:p>
          <a:p>
            <a:endParaRPr lang="en-US" dirty="0"/>
          </a:p>
          <a:p>
            <a:endParaRPr lang="en-US" dirty="0" smtClean="0"/>
          </a:p>
          <a:p>
            <a:endParaRPr lang="en-US" dirty="0"/>
          </a:p>
          <a:p>
            <a:endParaRPr lang="en-US" dirty="0" smtClean="0"/>
          </a:p>
          <a:p>
            <a:r>
              <a:rPr lang="en-US" sz="2400" dirty="0" smtClean="0"/>
              <a:t>Hundreds have biogeochemical sensors.</a:t>
            </a:r>
            <a:endParaRPr lang="en-US" sz="2400" dirty="0"/>
          </a:p>
        </p:txBody>
      </p:sp>
    </p:spTree>
    <p:extLst>
      <p:ext uri="{BB962C8B-B14F-4D97-AF65-F5344CB8AC3E}">
        <p14:creationId xmlns:p14="http://schemas.microsoft.com/office/powerpoint/2010/main" val="246649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ata\isus\argo\5143StnP\ODV\MAP_GO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396247"/>
            <a:ext cx="415661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195" y="1034182"/>
            <a:ext cx="6322922" cy="579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143000"/>
            <a:ext cx="2794795" cy="1200329"/>
          </a:xfrm>
          <a:prstGeom prst="rect">
            <a:avLst/>
          </a:prstGeom>
          <a:noFill/>
        </p:spPr>
        <p:txBody>
          <a:bodyPr wrap="square" rtlCol="0">
            <a:spAutoFit/>
          </a:bodyPr>
          <a:lstStyle/>
          <a:p>
            <a:r>
              <a:rPr lang="en-US" sz="2400" dirty="0" smtClean="0"/>
              <a:t>Float 5145 and 6972 at Ocean Station Papa</a:t>
            </a:r>
            <a:endParaRPr lang="en-US" sz="2400" dirty="0"/>
          </a:p>
        </p:txBody>
      </p:sp>
      <p:sp>
        <p:nvSpPr>
          <p:cNvPr id="5" name="TextBox 4"/>
          <p:cNvSpPr txBox="1"/>
          <p:nvPr/>
        </p:nvSpPr>
        <p:spPr>
          <a:xfrm>
            <a:off x="228600" y="152400"/>
            <a:ext cx="8839200" cy="830997"/>
          </a:xfrm>
          <a:prstGeom prst="rect">
            <a:avLst/>
          </a:prstGeom>
          <a:noFill/>
        </p:spPr>
        <p:txBody>
          <a:bodyPr wrap="square" rtlCol="0">
            <a:spAutoFit/>
          </a:bodyPr>
          <a:lstStyle/>
          <a:p>
            <a:pPr algn="ctr"/>
            <a:r>
              <a:rPr lang="en-US" sz="2400" dirty="0" smtClean="0"/>
              <a:t>Biogeochemical sensors making beautiful records of ocean chemistry, biology &amp; physics.  How do we best create broader impacts?</a:t>
            </a:r>
            <a:endParaRPr lang="en-US" sz="2400" dirty="0"/>
          </a:p>
        </p:txBody>
      </p:sp>
    </p:spTree>
    <p:extLst>
      <p:ext uri="{BB962C8B-B14F-4D97-AF65-F5344CB8AC3E}">
        <p14:creationId xmlns:p14="http://schemas.microsoft.com/office/powerpoint/2010/main" val="4225646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9079" y="29268"/>
            <a:ext cx="6536788" cy="1200329"/>
          </a:xfrm>
          <a:prstGeom prst="rect">
            <a:avLst/>
          </a:prstGeom>
          <a:noFill/>
        </p:spPr>
        <p:txBody>
          <a:bodyPr wrap="square" rtlCol="0">
            <a:spAutoFit/>
          </a:bodyPr>
          <a:lstStyle/>
          <a:p>
            <a:pPr marL="457200" indent="-457200" algn="ctr">
              <a:buAutoNum type="arabicPeriod"/>
            </a:pPr>
            <a:r>
              <a:rPr lang="en-US" sz="2400" dirty="0" smtClean="0"/>
              <a:t>Make data easily accessible to students:</a:t>
            </a:r>
            <a:endParaRPr lang="en-US" sz="2400" dirty="0" smtClean="0">
              <a:hlinkClick r:id="rId2"/>
            </a:endParaRPr>
          </a:p>
          <a:p>
            <a:pPr algn="ctr"/>
            <a:r>
              <a:rPr lang="en-US" sz="2400" dirty="0" smtClean="0">
                <a:hlinkClick r:id="rId2"/>
              </a:rPr>
              <a:t>www.mbari.org/chemsensor/floatviz.htm</a:t>
            </a:r>
            <a:r>
              <a:rPr lang="en-US" sz="2400" dirty="0" smtClean="0"/>
              <a:t> developed with </a:t>
            </a:r>
            <a:r>
              <a:rPr lang="en-US" sz="2400" dirty="0"/>
              <a:t>NSF support </a:t>
            </a:r>
            <a:r>
              <a:rPr lang="en-US" sz="2400" dirty="0" smtClean="0"/>
              <a:t>(OCE </a:t>
            </a:r>
            <a:r>
              <a:rPr lang="en-US" sz="2400" dirty="0"/>
              <a:t>0825348</a:t>
            </a:r>
            <a:r>
              <a:rPr lang="en-US" sz="2400" dirty="0" smtClean="0"/>
              <a:t>)</a:t>
            </a:r>
            <a:endParaRPr lang="en-US"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19502"/>
          <a:stretch/>
        </p:blipFill>
        <p:spPr bwMode="auto">
          <a:xfrm>
            <a:off x="304800" y="1164802"/>
            <a:ext cx="8763000"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61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53540"/>
            <a:ext cx="7772400" cy="968958"/>
          </a:xfrm>
        </p:spPr>
        <p:txBody>
          <a:bodyPr>
            <a:noAutofit/>
          </a:bodyPr>
          <a:lstStyle/>
          <a:p>
            <a:pPr algn="l"/>
            <a:r>
              <a:rPr lang="fr-FR" sz="2900" b="1" u="sng" dirty="0" err="1"/>
              <a:t>O</a:t>
            </a:r>
            <a:r>
              <a:rPr lang="fr-FR" sz="2900" dirty="0" err="1"/>
              <a:t>ceanographic</a:t>
            </a:r>
            <a:r>
              <a:rPr lang="fr-FR" sz="2900" dirty="0"/>
              <a:t> </a:t>
            </a:r>
            <a:r>
              <a:rPr lang="fr-FR" sz="2900" b="1" u="sng" dirty="0" err="1"/>
              <a:t>A</a:t>
            </a:r>
            <a:r>
              <a:rPr lang="fr-FR" sz="2900" dirty="0" err="1"/>
              <a:t>utonomous</a:t>
            </a:r>
            <a:r>
              <a:rPr lang="fr-FR" sz="2900" dirty="0"/>
              <a:t> </a:t>
            </a:r>
            <a:r>
              <a:rPr lang="fr-FR" sz="2900" b="1" u="sng" dirty="0" smtClean="0"/>
              <a:t>O</a:t>
            </a:r>
            <a:r>
              <a:rPr lang="fr-FR" sz="2900" dirty="0" smtClean="0"/>
              <a:t>bservations:</a:t>
            </a:r>
            <a:br>
              <a:rPr lang="fr-FR" sz="2900" dirty="0" smtClean="0"/>
            </a:br>
            <a:r>
              <a:rPr lang="fr-FR" sz="2900" dirty="0" smtClean="0"/>
              <a:t>web interface</a:t>
            </a:r>
            <a:endParaRPr lang="fr-FR" sz="2900" dirty="0"/>
          </a:p>
        </p:txBody>
      </p:sp>
      <p:sp>
        <p:nvSpPr>
          <p:cNvPr id="5" name="Rectangle 4"/>
          <p:cNvSpPr>
            <a:spLocks noChangeArrowheads="1"/>
          </p:cNvSpPr>
          <p:nvPr/>
        </p:nvSpPr>
        <p:spPr bwMode="auto">
          <a:xfrm>
            <a:off x="436689" y="1452612"/>
            <a:ext cx="8270621" cy="584776"/>
          </a:xfrm>
          <a:prstGeom prst="rect">
            <a:avLst/>
          </a:prstGeom>
          <a:noFill/>
          <a:ln w="9525">
            <a:noFill/>
            <a:miter lim="800000"/>
            <a:headEnd/>
            <a:tailEnd/>
          </a:ln>
        </p:spPr>
        <p:txBody>
          <a:bodyPr wrap="square">
            <a:spAutoFit/>
          </a:bodyPr>
          <a:lstStyle/>
          <a:p>
            <a:pPr>
              <a:spcAft>
                <a:spcPts val="3600"/>
              </a:spcAft>
            </a:pPr>
            <a:r>
              <a:rPr lang="fr-FR" sz="1600" dirty="0" smtClean="0">
                <a:solidFill>
                  <a:schemeClr val="tx1">
                    <a:lumMod val="75000"/>
                    <a:lumOff val="25000"/>
                  </a:schemeClr>
                </a:solidFill>
                <a:latin typeface="Calibri" charset="0"/>
              </a:rPr>
              <a:t>All</a:t>
            </a:r>
            <a:r>
              <a:rPr lang="fr-FR" sz="1600" dirty="0">
                <a:solidFill>
                  <a:schemeClr val="tx1">
                    <a:lumMod val="75000"/>
                    <a:lumOff val="25000"/>
                  </a:schemeClr>
                </a:solidFill>
                <a:latin typeface="Calibri" charset="0"/>
              </a:rPr>
              <a:t> </a:t>
            </a:r>
            <a:r>
              <a:rPr lang="fr-FR" sz="1600" dirty="0" smtClean="0">
                <a:solidFill>
                  <a:schemeClr val="tx1">
                    <a:lumMod val="75000"/>
                    <a:lumOff val="25000"/>
                  </a:schemeClr>
                </a:solidFill>
                <a:latin typeface="Calibri" charset="0"/>
              </a:rPr>
              <a:t>instruments (</a:t>
            </a:r>
            <a:r>
              <a:rPr lang="fr-FR" sz="1600" dirty="0" err="1" smtClean="0">
                <a:solidFill>
                  <a:schemeClr val="tx1">
                    <a:lumMod val="75000"/>
                    <a:lumOff val="25000"/>
                  </a:schemeClr>
                </a:solidFill>
                <a:latin typeface="Calibri" charset="0"/>
              </a:rPr>
              <a:t>profiling</a:t>
            </a:r>
            <a:r>
              <a:rPr lang="fr-FR" sz="1600" dirty="0" smtClean="0">
                <a:solidFill>
                  <a:schemeClr val="tx1">
                    <a:lumMod val="75000"/>
                    <a:lumOff val="25000"/>
                  </a:schemeClr>
                </a:solidFill>
                <a:latin typeface="Calibri" charset="0"/>
              </a:rPr>
              <a:t> </a:t>
            </a:r>
            <a:r>
              <a:rPr lang="fr-FR" sz="1600" dirty="0" err="1" smtClean="0">
                <a:solidFill>
                  <a:schemeClr val="tx1">
                    <a:lumMod val="75000"/>
                    <a:lumOff val="25000"/>
                  </a:schemeClr>
                </a:solidFill>
                <a:latin typeface="Calibri" charset="0"/>
              </a:rPr>
              <a:t>floats</a:t>
            </a:r>
            <a:r>
              <a:rPr lang="fr-FR" sz="1600" dirty="0" smtClean="0">
                <a:solidFill>
                  <a:schemeClr val="tx1">
                    <a:lumMod val="75000"/>
                    <a:lumOff val="25000"/>
                  </a:schemeClr>
                </a:solidFill>
                <a:latin typeface="Calibri" charset="0"/>
              </a:rPr>
              <a:t> &amp; </a:t>
            </a:r>
            <a:r>
              <a:rPr lang="fr-FR" sz="1600" dirty="0" err="1" smtClean="0">
                <a:solidFill>
                  <a:schemeClr val="tx1">
                    <a:lumMod val="75000"/>
                    <a:lumOff val="25000"/>
                  </a:schemeClr>
                </a:solidFill>
                <a:latin typeface="Calibri" charset="0"/>
              </a:rPr>
              <a:t>gliders</a:t>
            </a:r>
            <a:r>
              <a:rPr lang="fr-FR" sz="1600" dirty="0" smtClean="0">
                <a:solidFill>
                  <a:schemeClr val="tx1">
                    <a:lumMod val="75000"/>
                    <a:lumOff val="25000"/>
                  </a:schemeClr>
                </a:solidFill>
                <a:latin typeface="Calibri" charset="0"/>
              </a:rPr>
              <a:t>) </a:t>
            </a:r>
            <a:r>
              <a:rPr lang="fr-FR" sz="1600" dirty="0" err="1" smtClean="0">
                <a:solidFill>
                  <a:schemeClr val="tx1">
                    <a:lumMod val="75000"/>
                    <a:lumOff val="25000"/>
                  </a:schemeClr>
                </a:solidFill>
                <a:latin typeface="Calibri" charset="0"/>
              </a:rPr>
              <a:t>operated</a:t>
            </a:r>
            <a:r>
              <a:rPr lang="fr-FR" sz="1600" dirty="0" smtClean="0">
                <a:solidFill>
                  <a:schemeClr val="tx1">
                    <a:lumMod val="75000"/>
                    <a:lumOff val="25000"/>
                  </a:schemeClr>
                </a:solidFill>
                <a:latin typeface="Calibri" charset="0"/>
              </a:rPr>
              <a:t> by OAO </a:t>
            </a:r>
            <a:r>
              <a:rPr lang="fr-FR" sz="1600" dirty="0" err="1">
                <a:solidFill>
                  <a:schemeClr val="tx1">
                    <a:lumMod val="75000"/>
                    <a:lumOff val="25000"/>
                  </a:schemeClr>
                </a:solidFill>
                <a:latin typeface="Calibri" charset="0"/>
              </a:rPr>
              <a:t>can</a:t>
            </a:r>
            <a:r>
              <a:rPr lang="fr-FR" sz="1600" dirty="0">
                <a:solidFill>
                  <a:schemeClr val="tx1">
                    <a:lumMod val="75000"/>
                    <a:lumOff val="25000"/>
                  </a:schemeClr>
                </a:solidFill>
                <a:latin typeface="Calibri" charset="0"/>
              </a:rPr>
              <a:t> </a:t>
            </a:r>
            <a:r>
              <a:rPr lang="fr-FR" sz="1600" dirty="0" err="1">
                <a:solidFill>
                  <a:schemeClr val="tx1">
                    <a:lumMod val="75000"/>
                    <a:lumOff val="25000"/>
                  </a:schemeClr>
                </a:solidFill>
                <a:latin typeface="Calibri" charset="0"/>
              </a:rPr>
              <a:t>be</a:t>
            </a:r>
            <a:r>
              <a:rPr lang="fr-FR" sz="1600" dirty="0">
                <a:solidFill>
                  <a:schemeClr val="tx1">
                    <a:lumMod val="75000"/>
                    <a:lumOff val="25000"/>
                  </a:schemeClr>
                </a:solidFill>
                <a:latin typeface="Calibri" charset="0"/>
              </a:rPr>
              <a:t> </a:t>
            </a:r>
            <a:r>
              <a:rPr lang="fr-FR" sz="1600" dirty="0" err="1">
                <a:solidFill>
                  <a:schemeClr val="tx1">
                    <a:lumMod val="75000"/>
                    <a:lumOff val="25000"/>
                  </a:schemeClr>
                </a:solidFill>
                <a:latin typeface="Calibri" charset="0"/>
              </a:rPr>
              <a:t>followed</a:t>
            </a:r>
            <a:r>
              <a:rPr lang="fr-FR" sz="1600" dirty="0">
                <a:solidFill>
                  <a:schemeClr val="tx1">
                    <a:lumMod val="75000"/>
                    <a:lumOff val="25000"/>
                  </a:schemeClr>
                </a:solidFill>
                <a:latin typeface="Calibri" charset="0"/>
              </a:rPr>
              <a:t> and </a:t>
            </a:r>
            <a:r>
              <a:rPr lang="fr-FR" sz="1600" dirty="0" err="1">
                <a:solidFill>
                  <a:schemeClr val="tx1">
                    <a:lumMod val="75000"/>
                    <a:lumOff val="25000"/>
                  </a:schemeClr>
                </a:solidFill>
                <a:latin typeface="Calibri" charset="0"/>
              </a:rPr>
              <a:t>their</a:t>
            </a:r>
            <a:r>
              <a:rPr lang="fr-FR" sz="1600" dirty="0">
                <a:solidFill>
                  <a:schemeClr val="tx1">
                    <a:lumMod val="75000"/>
                    <a:lumOff val="25000"/>
                  </a:schemeClr>
                </a:solidFill>
                <a:latin typeface="Calibri" charset="0"/>
              </a:rPr>
              <a:t> data </a:t>
            </a:r>
            <a:r>
              <a:rPr lang="fr-FR" sz="1600" dirty="0" err="1">
                <a:solidFill>
                  <a:schemeClr val="tx1">
                    <a:lumMod val="75000"/>
                    <a:lumOff val="25000"/>
                  </a:schemeClr>
                </a:solidFill>
                <a:latin typeface="Calibri" charset="0"/>
              </a:rPr>
              <a:t>viewed</a:t>
            </a:r>
            <a:r>
              <a:rPr lang="fr-FR" sz="1600" dirty="0">
                <a:solidFill>
                  <a:schemeClr val="tx1">
                    <a:lumMod val="75000"/>
                    <a:lumOff val="25000"/>
                  </a:schemeClr>
                </a:solidFill>
                <a:latin typeface="Calibri" charset="0"/>
              </a:rPr>
              <a:t> in </a:t>
            </a:r>
            <a:r>
              <a:rPr lang="fr-FR" sz="1600" dirty="0" err="1" smtClean="0">
                <a:solidFill>
                  <a:schemeClr val="tx1">
                    <a:lumMod val="75000"/>
                    <a:lumOff val="25000"/>
                  </a:schemeClr>
                </a:solidFill>
                <a:latin typeface="Calibri" charset="0"/>
              </a:rPr>
              <a:t>real-time</a:t>
            </a:r>
            <a:r>
              <a:rPr lang="fr-FR" sz="1600" dirty="0" smtClean="0">
                <a:solidFill>
                  <a:schemeClr val="tx1">
                    <a:lumMod val="75000"/>
                    <a:lumOff val="25000"/>
                  </a:schemeClr>
                </a:solidFill>
                <a:latin typeface="Calibri" charset="0"/>
              </a:rPr>
              <a:t> via the </a:t>
            </a:r>
            <a:r>
              <a:rPr lang="fr-FR" sz="1600" dirty="0" err="1" smtClean="0">
                <a:solidFill>
                  <a:schemeClr val="tx1">
                    <a:lumMod val="75000"/>
                    <a:lumOff val="25000"/>
                  </a:schemeClr>
                </a:solidFill>
                <a:latin typeface="Calibri" charset="0"/>
              </a:rPr>
              <a:t>website</a:t>
            </a:r>
            <a:r>
              <a:rPr lang="fr-FR" sz="1600" dirty="0" smtClean="0">
                <a:solidFill>
                  <a:schemeClr val="tx1">
                    <a:lumMod val="75000"/>
                    <a:lumOff val="25000"/>
                  </a:schemeClr>
                </a:solidFill>
                <a:latin typeface="Calibri" charset="0"/>
              </a:rPr>
              <a:t>: </a:t>
            </a:r>
            <a:r>
              <a:rPr lang="fr-FR" sz="1600" b="1" dirty="0" err="1" smtClean="0">
                <a:solidFill>
                  <a:schemeClr val="tx1">
                    <a:lumMod val="75000"/>
                    <a:lumOff val="25000"/>
                  </a:schemeClr>
                </a:solidFill>
                <a:latin typeface="Calibri" charset="0"/>
              </a:rPr>
              <a:t>www.oao.obs-vlfr.fr</a:t>
            </a:r>
            <a:r>
              <a:rPr lang="fr-FR" sz="1600" b="1" dirty="0" smtClean="0">
                <a:solidFill>
                  <a:schemeClr val="tx1">
                    <a:lumMod val="75000"/>
                    <a:lumOff val="25000"/>
                  </a:schemeClr>
                </a:solidFill>
                <a:latin typeface="Calibri" charset="0"/>
              </a:rPr>
              <a:t> </a:t>
            </a:r>
            <a:endParaRPr lang="fr-FR" sz="1600" b="1" dirty="0">
              <a:solidFill>
                <a:schemeClr val="tx1">
                  <a:lumMod val="75000"/>
                  <a:lumOff val="25000"/>
                </a:schemeClr>
              </a:solidFill>
              <a:latin typeface="Calibri" charset="0"/>
            </a:endParaRPr>
          </a:p>
        </p:txBody>
      </p:sp>
      <p:pic>
        <p:nvPicPr>
          <p:cNvPr id="6" name="Image 5"/>
          <p:cNvPicPr>
            <a:picLocks noChangeAspect="1"/>
          </p:cNvPicPr>
          <p:nvPr/>
        </p:nvPicPr>
        <p:blipFill>
          <a:blip r:embed="rId3"/>
          <a:stretch>
            <a:fillRect/>
          </a:stretch>
        </p:blipFill>
        <p:spPr>
          <a:xfrm>
            <a:off x="5538660" y="2430950"/>
            <a:ext cx="3168650" cy="1512399"/>
          </a:xfrm>
          <a:prstGeom prst="rect">
            <a:avLst/>
          </a:prstGeom>
        </p:spPr>
      </p:pic>
      <p:pic>
        <p:nvPicPr>
          <p:cNvPr id="9" name="Image 8"/>
          <p:cNvPicPr>
            <a:picLocks noChangeAspect="1"/>
          </p:cNvPicPr>
          <p:nvPr/>
        </p:nvPicPr>
        <p:blipFill>
          <a:blip r:embed="rId4"/>
          <a:stretch>
            <a:fillRect/>
          </a:stretch>
        </p:blipFill>
        <p:spPr>
          <a:xfrm>
            <a:off x="346551" y="2430950"/>
            <a:ext cx="4898132" cy="3270252"/>
          </a:xfrm>
          <a:prstGeom prst="rect">
            <a:avLst/>
          </a:prstGeom>
        </p:spPr>
      </p:pic>
      <p:pic>
        <p:nvPicPr>
          <p:cNvPr id="11" name="Image 10"/>
          <p:cNvPicPr>
            <a:picLocks noChangeAspect="1"/>
          </p:cNvPicPr>
          <p:nvPr/>
        </p:nvPicPr>
        <p:blipFill>
          <a:blip r:embed="rId5"/>
          <a:stretch>
            <a:fillRect/>
          </a:stretch>
        </p:blipFill>
        <p:spPr>
          <a:xfrm>
            <a:off x="5658164" y="4456873"/>
            <a:ext cx="2800036" cy="1860550"/>
          </a:xfrm>
          <a:prstGeom prst="rect">
            <a:avLst/>
          </a:prstGeom>
        </p:spPr>
      </p:pic>
      <p:cxnSp>
        <p:nvCxnSpPr>
          <p:cNvPr id="13" name="Connecteur droit avec flèche 12"/>
          <p:cNvCxnSpPr/>
          <p:nvPr/>
        </p:nvCxnSpPr>
        <p:spPr>
          <a:xfrm>
            <a:off x="3482128" y="3154202"/>
            <a:ext cx="2056532" cy="130267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rot="5400000" flipH="1" flipV="1">
            <a:off x="7284487" y="4622770"/>
            <a:ext cx="970880" cy="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96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8116646">
            <a:off x="5123037" y="5361555"/>
            <a:ext cx="557438" cy="283784"/>
          </a:xfrm>
          <a:prstGeom prst="rect">
            <a:avLst/>
          </a:prstGeom>
          <a:solidFill>
            <a:schemeClr val="bg1">
              <a:lumMod val="75000"/>
            </a:schemeClr>
          </a:solidFill>
          <a:ln cmpd="sng">
            <a:solidFill>
              <a:srgbClr val="C00000"/>
            </a:solidFill>
          </a:ln>
        </p:spPr>
        <p:txBody>
          <a:bodyPr wrap="square">
            <a:spAutoFit/>
          </a:bodyPr>
          <a:lstStyle/>
          <a:p>
            <a:r>
              <a:rPr lang="fr-FR" sz="1200" b="1" dirty="0" smtClean="0">
                <a:solidFill>
                  <a:srgbClr val="C00000"/>
                </a:solidFill>
                <a:latin typeface="Calibri" charset="0"/>
                <a:sym typeface="Webdings" charset="2"/>
              </a:rPr>
              <a:t>    </a:t>
            </a:r>
            <a:endParaRPr lang="fr-FR" sz="1200" dirty="0"/>
          </a:p>
        </p:txBody>
      </p:sp>
      <p:sp>
        <p:nvSpPr>
          <p:cNvPr id="8" name="Ellipse 7"/>
          <p:cNvSpPr/>
          <p:nvPr/>
        </p:nvSpPr>
        <p:spPr>
          <a:xfrm>
            <a:off x="4143372" y="5838840"/>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910006" y="5629289"/>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4286248" y="5143512"/>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629149" y="5510228"/>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414835" y="4929198"/>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190995" y="4914909"/>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409947" y="4991110"/>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3662351" y="4776796"/>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786314" y="5214950"/>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5124452" y="5291151"/>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195890" y="5143510"/>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391284" y="4672024"/>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786578" y="4643446"/>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6953262" y="4824424"/>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910402" y="5143512"/>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7610500" y="4757751"/>
            <a:ext cx="71438" cy="71438"/>
          </a:xfrm>
          <a:prstGeom prst="ellipse">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a:spLocks noChangeAspect="1"/>
          </p:cNvSpPr>
          <p:nvPr/>
        </p:nvSpPr>
        <p:spPr>
          <a:xfrm>
            <a:off x="7677167" y="4105276"/>
            <a:ext cx="150020" cy="151519"/>
          </a:xfrm>
          <a:prstGeom prst="ellipse">
            <a:avLst/>
          </a:prstGeom>
          <a:solidFill>
            <a:srgbClr val="C0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4143372" y="3986009"/>
            <a:ext cx="647806" cy="261610"/>
          </a:xfrm>
          <a:prstGeom prst="rect">
            <a:avLst/>
          </a:prstGeom>
        </p:spPr>
        <p:txBody>
          <a:bodyPr wrap="square">
            <a:spAutoFit/>
          </a:bodyPr>
          <a:lstStyle/>
          <a:p>
            <a:r>
              <a:rPr lang="fr-FR" sz="1100" b="1" dirty="0" err="1" smtClean="0">
                <a:solidFill>
                  <a:schemeClr val="tx1">
                    <a:lumMod val="65000"/>
                    <a:lumOff val="35000"/>
                  </a:schemeClr>
                </a:solidFill>
                <a:latin typeface="Calibri" charset="0"/>
              </a:rPr>
              <a:t>Iceland</a:t>
            </a:r>
            <a:endParaRPr lang="fr-FR" sz="1100" b="1" dirty="0">
              <a:solidFill>
                <a:schemeClr val="tx1">
                  <a:lumMod val="65000"/>
                  <a:lumOff val="35000"/>
                </a:schemeClr>
              </a:solidFill>
            </a:endParaRPr>
          </a:p>
        </p:txBody>
      </p:sp>
      <p:sp>
        <p:nvSpPr>
          <p:cNvPr id="26" name="Rectangle 25"/>
          <p:cNvSpPr/>
          <p:nvPr/>
        </p:nvSpPr>
        <p:spPr>
          <a:xfrm>
            <a:off x="1638178" y="5882034"/>
            <a:ext cx="1076434" cy="261610"/>
          </a:xfrm>
          <a:prstGeom prst="rect">
            <a:avLst/>
          </a:prstGeom>
        </p:spPr>
        <p:txBody>
          <a:bodyPr wrap="square">
            <a:spAutoFit/>
          </a:bodyPr>
          <a:lstStyle/>
          <a:p>
            <a:r>
              <a:rPr lang="fr-FR" sz="1100" b="1" dirty="0" err="1" smtClean="0">
                <a:solidFill>
                  <a:srgbClr val="002060"/>
                </a:solidFill>
                <a:latin typeface="Calibri" charset="0"/>
              </a:rPr>
              <a:t>Irmincer</a:t>
            </a:r>
            <a:r>
              <a:rPr lang="fr-FR" sz="1100" b="1" dirty="0" smtClean="0">
                <a:solidFill>
                  <a:srgbClr val="002060"/>
                </a:solidFill>
                <a:latin typeface="Calibri" charset="0"/>
              </a:rPr>
              <a:t> </a:t>
            </a:r>
            <a:r>
              <a:rPr lang="fr-FR" sz="1100" b="1" dirty="0" err="1" smtClean="0">
                <a:solidFill>
                  <a:srgbClr val="002060"/>
                </a:solidFill>
                <a:latin typeface="Calibri" charset="0"/>
              </a:rPr>
              <a:t>Sea</a:t>
            </a:r>
            <a:endParaRPr lang="fr-FR" sz="1100" b="1" dirty="0">
              <a:solidFill>
                <a:srgbClr val="002060"/>
              </a:solidFill>
            </a:endParaRPr>
          </a:p>
        </p:txBody>
      </p:sp>
      <p:grpSp>
        <p:nvGrpSpPr>
          <p:cNvPr id="28" name="Group 27"/>
          <p:cNvGrpSpPr/>
          <p:nvPr/>
        </p:nvGrpSpPr>
        <p:grpSpPr>
          <a:xfrm>
            <a:off x="378588" y="838200"/>
            <a:ext cx="8501122" cy="7094763"/>
            <a:chOff x="360316" y="558466"/>
            <a:chExt cx="8501122" cy="7094763"/>
          </a:xfrm>
        </p:grpSpPr>
        <p:pic>
          <p:nvPicPr>
            <p:cNvPr id="4" name="Picture 2" descr="http://www.obs-vlfr.fr/OAO/provor/AtlNbathy.jpeg"/>
            <p:cNvPicPr>
              <a:picLocks noChangeAspect="1" noChangeArrowheads="1"/>
            </p:cNvPicPr>
            <p:nvPr/>
          </p:nvPicPr>
          <p:blipFill>
            <a:blip r:embed="rId3" cstate="print"/>
            <a:srcRect/>
            <a:stretch>
              <a:fillRect/>
            </a:stretch>
          </p:blipFill>
          <p:spPr bwMode="auto">
            <a:xfrm>
              <a:off x="732010" y="2919546"/>
              <a:ext cx="7572428" cy="4733683"/>
            </a:xfrm>
            <a:prstGeom prst="rect">
              <a:avLst/>
            </a:prstGeom>
            <a:noFill/>
          </p:spPr>
        </p:pic>
        <p:sp>
          <p:nvSpPr>
            <p:cNvPr id="5" name="Rectangle 10"/>
            <p:cNvSpPr>
              <a:spLocks noChangeArrowheads="1"/>
            </p:cNvSpPr>
            <p:nvPr/>
          </p:nvSpPr>
          <p:spPr bwMode="auto">
            <a:xfrm>
              <a:off x="360316" y="1527424"/>
              <a:ext cx="8501122" cy="1815882"/>
            </a:xfrm>
            <a:prstGeom prst="rect">
              <a:avLst/>
            </a:prstGeom>
            <a:noFill/>
            <a:ln w="9525">
              <a:noFill/>
              <a:miter lim="800000"/>
              <a:headEnd/>
              <a:tailEnd/>
            </a:ln>
          </p:spPr>
          <p:txBody>
            <a:bodyPr wrap="square">
              <a:spAutoFit/>
            </a:bodyPr>
            <a:lstStyle/>
            <a:p>
              <a:pPr algn="just"/>
              <a:r>
                <a:rPr lang="en-US" sz="1600" i="1" dirty="0" smtClean="0">
                  <a:solidFill>
                    <a:schemeClr val="tx1">
                      <a:lumMod val="75000"/>
                      <a:lumOff val="25000"/>
                    </a:schemeClr>
                  </a:solidFill>
                  <a:latin typeface="Calibri" charset="0"/>
                </a:rPr>
                <a:t>Originally initialized by SEREAD (Scientific Educational Resources and Experience Associated with the Deployment of Argo profiling floats in the South Pacific Ocean), now enlarged to biogeochemistry:</a:t>
              </a:r>
              <a:endParaRPr lang="en-US" sz="1600" dirty="0" smtClean="0">
                <a:solidFill>
                  <a:schemeClr val="tx1">
                    <a:lumMod val="75000"/>
                    <a:lumOff val="25000"/>
                  </a:schemeClr>
                </a:solidFill>
                <a:latin typeface="Calibri" charset="0"/>
              </a:endParaRPr>
            </a:p>
            <a:p>
              <a:pPr algn="just">
                <a:buFont typeface="Arial"/>
                <a:buChar char="•"/>
              </a:pPr>
              <a:r>
                <a:rPr lang="en-US" sz="1600" dirty="0" smtClean="0">
                  <a:solidFill>
                    <a:schemeClr val="tx1">
                      <a:lumMod val="75000"/>
                      <a:lumOff val="25000"/>
                    </a:schemeClr>
                  </a:solidFill>
                  <a:latin typeface="Calibri" charset="0"/>
                </a:rPr>
                <a:t> School classes may follow a profiling float during its scientific journey</a:t>
              </a:r>
            </a:p>
            <a:p>
              <a:pPr algn="just">
                <a:buFont typeface="Arial"/>
                <a:buChar char="•"/>
              </a:pPr>
              <a:r>
                <a:rPr lang="en-US" sz="1600" dirty="0" smtClean="0">
                  <a:solidFill>
                    <a:schemeClr val="tx1">
                      <a:lumMod val="75000"/>
                      <a:lumOff val="25000"/>
                    </a:schemeClr>
                  </a:solidFill>
                  <a:latin typeface="Calibri" charset="0"/>
                </a:rPr>
                <a:t> Possibility to analyze data with teachers (educational resources provided by the scientists)</a:t>
              </a:r>
            </a:p>
            <a:p>
              <a:pPr algn="just">
                <a:buFont typeface="Arial"/>
                <a:buChar char="•"/>
              </a:pPr>
              <a:r>
                <a:rPr lang="en-US" sz="1600" dirty="0" smtClean="0">
                  <a:solidFill>
                    <a:schemeClr val="tx1">
                      <a:lumMod val="75000"/>
                      <a:lumOff val="25000"/>
                    </a:schemeClr>
                  </a:solidFill>
                  <a:latin typeface="Calibri" charset="0"/>
                </a:rPr>
                <a:t> The interactive map shall be adapted to fit to these specific needs</a:t>
              </a:r>
            </a:p>
            <a:p>
              <a:pPr lvl="1" algn="just">
                <a:buFont typeface="Arial"/>
                <a:buChar char="•"/>
              </a:pPr>
              <a:r>
                <a:rPr lang="en-US" sz="1600" dirty="0" smtClean="0">
                  <a:solidFill>
                    <a:schemeClr val="tx1">
                      <a:lumMod val="75000"/>
                      <a:lumOff val="25000"/>
                    </a:schemeClr>
                  </a:solidFill>
                  <a:latin typeface="Calibri" charset="0"/>
                </a:rPr>
                <a:t> dedicated pages for the classes to participate and contribute (e.g. newsletters, films)</a:t>
              </a:r>
            </a:p>
            <a:p>
              <a:pPr algn="just">
                <a:buFont typeface="Arial"/>
                <a:buChar char="•"/>
              </a:pPr>
              <a:r>
                <a:rPr lang="en-US" sz="1600" dirty="0" smtClean="0">
                  <a:solidFill>
                    <a:schemeClr val="tx1">
                      <a:lumMod val="75000"/>
                      <a:lumOff val="25000"/>
                    </a:schemeClr>
                  </a:solidFill>
                  <a:latin typeface="Calibri" charset="0"/>
                </a:rPr>
                <a:t> « Cross-adoption » may facilitate intercultural exchanges</a:t>
              </a:r>
            </a:p>
          </p:txBody>
        </p:sp>
        <p:pic>
          <p:nvPicPr>
            <p:cNvPr id="6" name="Picture 2"/>
            <p:cNvPicPr>
              <a:picLocks noChangeAspect="1" noChangeArrowheads="1"/>
            </p:cNvPicPr>
            <p:nvPr/>
          </p:nvPicPr>
          <p:blipFill>
            <a:blip r:embed="rId4" cstate="print"/>
            <a:srcRect/>
            <a:stretch>
              <a:fillRect/>
            </a:stretch>
          </p:blipFill>
          <p:spPr bwMode="auto">
            <a:xfrm rot="1982180">
              <a:off x="5609682" y="2800083"/>
              <a:ext cx="548984" cy="3944404"/>
            </a:xfrm>
            <a:prstGeom prst="rect">
              <a:avLst/>
            </a:prstGeom>
            <a:noFill/>
            <a:ln w="9525">
              <a:noFill/>
              <a:miter lim="800000"/>
              <a:headEnd/>
              <a:tailEnd/>
            </a:ln>
          </p:spPr>
        </p:pic>
        <p:sp>
          <p:nvSpPr>
            <p:cNvPr id="27" name="Titre 1"/>
            <p:cNvSpPr txBox="1">
              <a:spLocks/>
            </p:cNvSpPr>
            <p:nvPr/>
          </p:nvSpPr>
          <p:spPr>
            <a:xfrm>
              <a:off x="703462" y="558466"/>
              <a:ext cx="7772400" cy="968958"/>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900" b="1" i="0" u="sng" strike="noStrike" kern="1200" cap="none" spc="0" normalizeH="0" baseline="0" noProof="0" dirty="0" err="1" smtClean="0">
                  <a:ln>
                    <a:noFill/>
                  </a:ln>
                  <a:solidFill>
                    <a:schemeClr val="tx1"/>
                  </a:solidFill>
                  <a:effectLst/>
                  <a:uLnTx/>
                  <a:uFillTx/>
                  <a:latin typeface="+mj-lt"/>
                  <a:ea typeface="+mj-ea"/>
                  <a:cs typeface="+mj-cs"/>
                </a:rPr>
                <a:t>O</a:t>
              </a:r>
              <a:r>
                <a:rPr kumimoji="0" lang="fr-FR" sz="2900" b="0" i="0" u="none" strike="noStrike" kern="1200" cap="none" spc="0" normalizeH="0" baseline="0" noProof="0" dirty="0" err="1" smtClean="0">
                  <a:ln>
                    <a:noFill/>
                  </a:ln>
                  <a:solidFill>
                    <a:schemeClr val="tx1"/>
                  </a:solidFill>
                  <a:effectLst/>
                  <a:uLnTx/>
                  <a:uFillTx/>
                  <a:latin typeface="+mj-lt"/>
                  <a:ea typeface="+mj-ea"/>
                  <a:cs typeface="+mj-cs"/>
                </a:rPr>
                <a:t>ceanographic</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2900" b="1" i="0" u="sng" strike="noStrike" kern="1200" cap="none" spc="0" normalizeH="0" baseline="0" noProof="0" dirty="0" err="1" smtClean="0">
                  <a:ln>
                    <a:noFill/>
                  </a:ln>
                  <a:solidFill>
                    <a:schemeClr val="tx1"/>
                  </a:solidFill>
                  <a:effectLst/>
                  <a:uLnTx/>
                  <a:uFillTx/>
                  <a:latin typeface="+mj-lt"/>
                  <a:ea typeface="+mj-ea"/>
                  <a:cs typeface="+mj-cs"/>
                </a:rPr>
                <a:t>A</a:t>
              </a:r>
              <a:r>
                <a:rPr kumimoji="0" lang="fr-FR" sz="2900" b="0" i="0" u="none" strike="noStrike" kern="1200" cap="none" spc="0" normalizeH="0" baseline="0" noProof="0" dirty="0" err="1" smtClean="0">
                  <a:ln>
                    <a:noFill/>
                  </a:ln>
                  <a:solidFill>
                    <a:schemeClr val="tx1"/>
                  </a:solidFill>
                  <a:effectLst/>
                  <a:uLnTx/>
                  <a:uFillTx/>
                  <a:latin typeface="+mj-lt"/>
                  <a:ea typeface="+mj-ea"/>
                  <a:cs typeface="+mj-cs"/>
                </a:rPr>
                <a:t>utonomous</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2900" b="1" i="0" u="sng" strike="noStrike" kern="1200" cap="none" spc="0" normalizeH="0" baseline="0" noProof="0" dirty="0" smtClean="0">
                  <a:ln>
                    <a:noFill/>
                  </a:ln>
                  <a:solidFill>
                    <a:schemeClr val="tx1"/>
                  </a:solidFill>
                  <a:effectLst/>
                  <a:uLnTx/>
                  <a:uFillTx/>
                  <a:latin typeface="+mj-lt"/>
                  <a:ea typeface="+mj-ea"/>
                  <a:cs typeface="+mj-cs"/>
                </a:rPr>
                <a:t>O</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bservations:</a:t>
              </a:r>
              <a:br>
                <a:rPr kumimoji="0" lang="fr-FR" sz="2900" b="0" i="0" u="none" strike="noStrike" kern="1200" cap="none" spc="0" normalizeH="0" baseline="0" noProof="0" dirty="0" smtClean="0">
                  <a:ln>
                    <a:noFill/>
                  </a:ln>
                  <a:solidFill>
                    <a:schemeClr val="tx1"/>
                  </a:solidFill>
                  <a:effectLst/>
                  <a:uLnTx/>
                  <a:uFillTx/>
                  <a:latin typeface="+mj-lt"/>
                  <a:ea typeface="+mj-ea"/>
                  <a:cs typeface="+mj-cs"/>
                </a:rPr>
              </a:br>
              <a:r>
                <a:rPr lang="fr-FR" sz="2900" dirty="0" smtClean="0">
                  <a:latin typeface="+mj-lt"/>
                  <a:ea typeface="+mj-ea"/>
                  <a:cs typeface="+mj-cs"/>
                </a:rPr>
                <a:t>concept « </a:t>
              </a:r>
              <a:r>
                <a:rPr lang="fr-FR" sz="2900" dirty="0" err="1" smtClean="0">
                  <a:latin typeface="+mj-lt"/>
                  <a:ea typeface="+mj-ea"/>
                  <a:cs typeface="+mj-cs"/>
                </a:rPr>
                <a:t>adopt</a:t>
              </a:r>
              <a:r>
                <a:rPr lang="fr-FR" sz="2900" dirty="0" smtClean="0">
                  <a:latin typeface="+mj-lt"/>
                  <a:ea typeface="+mj-ea"/>
                  <a:cs typeface="+mj-cs"/>
                </a:rPr>
                <a:t> a </a:t>
              </a:r>
              <a:r>
                <a:rPr lang="fr-FR" sz="2900" dirty="0" err="1" smtClean="0">
                  <a:latin typeface="+mj-lt"/>
                  <a:ea typeface="+mj-ea"/>
                  <a:cs typeface="+mj-cs"/>
                </a:rPr>
                <a:t>float</a:t>
              </a:r>
              <a:r>
                <a:rPr lang="fr-FR" sz="2900" dirty="0" smtClean="0">
                  <a:latin typeface="+mj-lt"/>
                  <a:ea typeface="+mj-ea"/>
                  <a:cs typeface="+mj-cs"/>
                </a:rPr>
                <a:t> »</a:t>
              </a:r>
              <a:endParaRPr kumimoji="0" lang="fr-FR" sz="2900" b="0" i="0" u="none" strike="noStrike" kern="1200" cap="none" spc="0" normalizeH="0" baseline="0" noProof="0" dirty="0" smtClean="0">
                <a:ln>
                  <a:noFill/>
                </a:ln>
                <a:solidFill>
                  <a:schemeClr val="tx1"/>
                </a:solidFill>
                <a:effectLst/>
                <a:uLnTx/>
                <a:uFillTx/>
                <a:latin typeface="+mj-lt"/>
                <a:ea typeface="+mj-ea"/>
                <a:cs typeface="+mj-cs"/>
              </a:endParaRPr>
            </a:p>
          </p:txBody>
        </p:sp>
      </p:grpSp>
      <p:sp>
        <p:nvSpPr>
          <p:cNvPr id="2" name="TextBox 1"/>
          <p:cNvSpPr txBox="1"/>
          <p:nvPr/>
        </p:nvSpPr>
        <p:spPr>
          <a:xfrm>
            <a:off x="571488" y="21771"/>
            <a:ext cx="7143767" cy="830997"/>
          </a:xfrm>
          <a:prstGeom prst="rect">
            <a:avLst/>
          </a:prstGeom>
          <a:noFill/>
        </p:spPr>
        <p:txBody>
          <a:bodyPr wrap="square" rtlCol="0">
            <a:spAutoFit/>
          </a:bodyPr>
          <a:lstStyle/>
          <a:p>
            <a:pPr algn="ctr"/>
            <a:r>
              <a:rPr lang="en-US" sz="2000" dirty="0" smtClean="0"/>
              <a:t>2.  </a:t>
            </a:r>
            <a:r>
              <a:rPr lang="en-US" sz="2400" dirty="0" smtClean="0"/>
              <a:t>Use the float data as a window to the ocean to explore concepts developed in labs and lectures:</a:t>
            </a:r>
            <a:endParaRPr lang="en-US" sz="2400" dirty="0"/>
          </a:p>
        </p:txBody>
      </p:sp>
    </p:spTree>
    <p:extLst>
      <p:ext uri="{BB962C8B-B14F-4D97-AF65-F5344CB8AC3E}">
        <p14:creationId xmlns:p14="http://schemas.microsoft.com/office/powerpoint/2010/main" val="2767484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26"/>
            <a:ext cx="8229600" cy="1143000"/>
          </a:xfrm>
        </p:spPr>
        <p:txBody>
          <a:bodyPr>
            <a:normAutofit fontScale="90000"/>
          </a:bodyPr>
          <a:lstStyle/>
          <a:p>
            <a:r>
              <a:rPr lang="en-US" sz="2800" dirty="0" smtClean="0"/>
              <a:t>University of Maine, SMS 204, Integrative </a:t>
            </a:r>
            <a:r>
              <a:rPr lang="en-US" sz="2800" dirty="0"/>
              <a:t>Marine Science II: Physics and Chemistry of Marine </a:t>
            </a:r>
            <a:r>
              <a:rPr lang="en-US" sz="2800" dirty="0" smtClean="0"/>
              <a:t>Systems (E. Boss, MJ Perry)</a:t>
            </a:r>
            <a:br>
              <a:rPr lang="en-US" sz="2800" dirty="0" smtClean="0"/>
            </a:br>
            <a:r>
              <a:rPr lang="en-US" sz="2800" dirty="0" smtClean="0"/>
              <a:t>7564  Arctic float in </a:t>
            </a:r>
            <a:r>
              <a:rPr lang="en-US" sz="2800" dirty="0"/>
              <a:t>Greenland Sea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9536" b="19536"/>
          <a:stretch>
            <a:fillRect/>
          </a:stretch>
        </p:blipFill>
        <p:spPr>
          <a:xfrm>
            <a:off x="0" y="1295400"/>
            <a:ext cx="9144640" cy="5029200"/>
          </a:xfrm>
          <a:prstGeom prst="rect">
            <a:avLst/>
          </a:prstGeom>
        </p:spPr>
      </p:pic>
      <p:sp>
        <p:nvSpPr>
          <p:cNvPr id="5" name="Slide Number Placeholder 4"/>
          <p:cNvSpPr>
            <a:spLocks noGrp="1"/>
          </p:cNvSpPr>
          <p:nvPr>
            <p:ph type="sldNum" sz="quarter" idx="12"/>
          </p:nvPr>
        </p:nvSpPr>
        <p:spPr/>
        <p:txBody>
          <a:bodyPr/>
          <a:lstStyle/>
          <a:p>
            <a:fld id="{CF940F58-8DB0-0940-88F7-3E4E5562CCC5}" type="slidenum">
              <a:rPr lang="en-US" smtClean="0"/>
              <a:pPr/>
              <a:t>9</a:t>
            </a:fld>
            <a:endParaRPr lang="en-US"/>
          </a:p>
        </p:txBody>
      </p:sp>
    </p:spTree>
    <p:extLst>
      <p:ext uri="{BB962C8B-B14F-4D97-AF65-F5344CB8AC3E}">
        <p14:creationId xmlns:p14="http://schemas.microsoft.com/office/powerpoint/2010/main" val="1997267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9076</TotalTime>
  <Words>951</Words>
  <Application>Microsoft Office PowerPoint</Application>
  <PresentationFormat>On-screen Show (4:3)</PresentationFormat>
  <Paragraphs>94</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Oceanographic Autonomous Observations: web interface</vt:lpstr>
      <vt:lpstr>PowerPoint Presentation</vt:lpstr>
      <vt:lpstr>University of Maine, SMS 204, Integrative Marine Science II: Physics and Chemistry of Marine Systems (E. Boss, MJ Perry) 7564  Arctic float in Greenland Sea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MBARI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Ken</dc:creator>
  <cp:lastModifiedBy>Johnson, Ken</cp:lastModifiedBy>
  <cp:revision>51</cp:revision>
  <dcterms:created xsi:type="dcterms:W3CDTF">2012-02-06T20:09:42Z</dcterms:created>
  <dcterms:modified xsi:type="dcterms:W3CDTF">2013-01-07T23:02:55Z</dcterms:modified>
</cp:coreProperties>
</file>